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26"/>
  </p:notesMasterIdLst>
  <p:sldIdLst>
    <p:sldId id="263" r:id="rId6"/>
    <p:sldId id="264" r:id="rId7"/>
    <p:sldId id="278" r:id="rId8"/>
    <p:sldId id="265" r:id="rId9"/>
    <p:sldId id="267" r:id="rId10"/>
    <p:sldId id="268" r:id="rId11"/>
    <p:sldId id="269" r:id="rId12"/>
    <p:sldId id="270" r:id="rId13"/>
    <p:sldId id="281" r:id="rId14"/>
    <p:sldId id="274" r:id="rId15"/>
    <p:sldId id="275" r:id="rId16"/>
    <p:sldId id="276" r:id="rId17"/>
    <p:sldId id="277" r:id="rId18"/>
    <p:sldId id="279" r:id="rId19"/>
    <p:sldId id="257" r:id="rId20"/>
    <p:sldId id="260" r:id="rId21"/>
    <p:sldId id="261" r:id="rId22"/>
    <p:sldId id="262" r:id="rId23"/>
    <p:sldId id="266" r:id="rId24"/>
    <p:sldId id="280" r:id="rId25"/>
  </p:sldIdLst>
  <p:sldSz cx="9144000" cy="6858000" type="screen4x3"/>
  <p:notesSz cx="6858000" cy="9144000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06"/>
    <a:srgbClr val="0000FF"/>
    <a:srgbClr val="1404E6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 smtClean="0"/>
              <a:t>Click to edit Master text styles</a:t>
            </a:r>
          </a:p>
          <a:p>
            <a:pPr lvl="1"/>
            <a:r>
              <a:rPr lang="fr-BE" altLang="fr-FR" smtClean="0"/>
              <a:t>Second level</a:t>
            </a:r>
          </a:p>
          <a:p>
            <a:pPr lvl="2"/>
            <a:r>
              <a:rPr lang="fr-BE" altLang="fr-FR" smtClean="0"/>
              <a:t>Third level</a:t>
            </a:r>
          </a:p>
          <a:p>
            <a:pPr lvl="3"/>
            <a:r>
              <a:rPr lang="fr-BE" altLang="fr-FR" smtClean="0"/>
              <a:t>Fourth level</a:t>
            </a:r>
          </a:p>
          <a:p>
            <a:pPr lvl="4"/>
            <a:r>
              <a:rPr lang="fr-BE" altLang="fr-FR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BE" alt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90722A-2734-4DD1-8B9E-0953FE5C3968}" type="slidenum">
              <a:rPr lang="fr-BE" altLang="fr-FR"/>
              <a:pPr/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790948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bol_grij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716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bol_gro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bol_grij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</a:extLst>
        </p:spPr>
      </p:pic>
      <p:pic>
        <p:nvPicPr>
          <p:cNvPr id="5127" name="Picture 7" descr="bol_gro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73405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8" name="Picture 8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4290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pic>
        <p:nvPicPr>
          <p:cNvPr id="5129" name="Picture 9" descr="bol_gro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80548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3999"/>
                  </a:srgbClr>
                </a:solidFill>
              </a14:hiddenFill>
            </a:ext>
          </a:extLst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362D2B-E3BE-4A3C-A88A-E9A7DAD70507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  <p:pic>
        <p:nvPicPr>
          <p:cNvPr id="5137" name="Picture 1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LOGO EN_RGB XL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AA5A6-943E-4925-9EE8-444AA6396AF4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3222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848A12-0D11-497D-A7CD-C264DF3A147D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58554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234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EBC9A1-8B80-44DD-87A2-82973448F143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0688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EE713C-82F9-4051-8C4C-7A26B57391A6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33256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F4CF81-C5D1-4DD7-A820-D98B067F78E4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74941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932A22-6A97-4FCC-A600-65ACFB015FD0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0063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63811-B3DE-4060-9DE1-EBAB93FF02E0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36543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2A1EAE-15A5-4497-9865-8D46B328CBC3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19910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3E18FF-60A7-459E-A824-90FDB20AB7AD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26065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342397-08AD-4195-9B27-02A561F03545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40620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400800"/>
            <a:ext cx="64008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B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GB" altLang="fr-FR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453188"/>
            <a:ext cx="53276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063" y="6453188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5EADFD27-26E4-447D-9BE7-A9A0FEF162F7}" type="slidenum">
              <a:rPr lang="fr-BE" altLang="fr-FR"/>
              <a:pPr/>
              <a:t>‹#›</a:t>
            </a:fld>
            <a:r>
              <a:rPr lang="fr-BE" altLang="fr-FR"/>
              <a:t>/x</a:t>
            </a: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623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LOGO EN_RGB XL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15240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92BF06"/>
          </a:solidFill>
          <a:latin typeface="Tahoma" pitchFamily="34" charset="0"/>
          <a:ea typeface="ＭＳ Ｐゴシック" pitchFamily="12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altLang="fr-FR" dirty="0" err="1" smtClean="0"/>
              <a:t>Stakeholders</a:t>
            </a:r>
            <a:r>
              <a:rPr lang="fr-BE" altLang="fr-FR" dirty="0" smtClean="0"/>
              <a:t> meeting-22 mars 2019</a:t>
            </a:r>
            <a:endParaRPr lang="fr-BE" alt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</a:t>
            </a:fld>
            <a:endParaRPr lang="fr-BE" alt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098591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Mise à jour du RGPRI</a:t>
            </a:r>
          </a:p>
          <a:p>
            <a:pPr algn="ctr"/>
            <a:endParaRPr lang="nl-BE" sz="3200" b="1" dirty="0">
              <a:solidFill>
                <a:srgbClr val="92BF06"/>
              </a:solidFill>
              <a:latin typeface="+mn-lt"/>
            </a:endParaRPr>
          </a:p>
          <a:p>
            <a:pPr algn="ctr"/>
            <a:r>
              <a:rPr lang="nl-BE" sz="3200" b="1" dirty="0" err="1" smtClean="0">
                <a:solidFill>
                  <a:srgbClr val="92BF06"/>
                </a:solidFill>
                <a:latin typeface="+mn-lt"/>
              </a:rPr>
              <a:t>Actualisation</a:t>
            </a:r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 des procédures </a:t>
            </a:r>
            <a:r>
              <a:rPr lang="nl-BE" sz="3200" b="1" dirty="0" err="1" smtClean="0">
                <a:solidFill>
                  <a:srgbClr val="92BF06"/>
                </a:solidFill>
                <a:latin typeface="+mn-lt"/>
              </a:rPr>
              <a:t>d’autorisation</a:t>
            </a:r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 </a:t>
            </a:r>
            <a:r>
              <a:rPr lang="nl-BE" sz="3200" b="1" dirty="0" err="1" smtClean="0">
                <a:solidFill>
                  <a:srgbClr val="92BF06"/>
                </a:solidFill>
                <a:latin typeface="+mn-lt"/>
              </a:rPr>
              <a:t>classe</a:t>
            </a:r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 I</a:t>
            </a:r>
          </a:p>
          <a:p>
            <a:pPr algn="ctr"/>
            <a:r>
              <a:rPr lang="nl-BE" sz="3200" b="1" dirty="0" err="1" smtClean="0">
                <a:solidFill>
                  <a:srgbClr val="92BF06"/>
                </a:solidFill>
                <a:latin typeface="+mn-lt"/>
              </a:rPr>
              <a:t>Transposition</a:t>
            </a:r>
            <a:r>
              <a:rPr lang="nl-BE" sz="3200" b="1" dirty="0" smtClean="0">
                <a:solidFill>
                  <a:srgbClr val="92BF06"/>
                </a:solidFill>
                <a:latin typeface="+mn-lt"/>
              </a:rPr>
              <a:t> Directive RIE</a:t>
            </a:r>
            <a:endParaRPr lang="en-GB" sz="3200" b="1" dirty="0">
              <a:solidFill>
                <a:srgbClr val="92BF0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48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76672"/>
            <a:ext cx="91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Scoping</a:t>
            </a:r>
            <a:endParaRPr lang="fr-BE" dirty="0"/>
          </a:p>
        </p:txBody>
      </p:sp>
      <p:sp>
        <p:nvSpPr>
          <p:cNvPr id="7" name="Organigramme : Décision 6"/>
          <p:cNvSpPr/>
          <p:nvPr/>
        </p:nvSpPr>
        <p:spPr>
          <a:xfrm>
            <a:off x="3563888" y="1916832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Grensover-schrij-dende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4438" y="5360640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sp>
        <p:nvSpPr>
          <p:cNvPr id="13" name="Organigramme : Document 12"/>
          <p:cNvSpPr/>
          <p:nvPr/>
        </p:nvSpPr>
        <p:spPr>
          <a:xfrm>
            <a:off x="1515262" y="1006370"/>
            <a:ext cx="968505" cy="490990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Scoping</a:t>
            </a:r>
            <a:endParaRPr lang="fr-BE" sz="1200" dirty="0"/>
          </a:p>
        </p:txBody>
      </p:sp>
      <p:cxnSp>
        <p:nvCxnSpPr>
          <p:cNvPr id="27" name="Connecteur droit avec flèche 26"/>
          <p:cNvCxnSpPr>
            <a:stCxn id="13" idx="3"/>
            <a:endCxn id="39" idx="1"/>
          </p:cNvCxnSpPr>
          <p:nvPr/>
        </p:nvCxnSpPr>
        <p:spPr>
          <a:xfrm>
            <a:off x="2483767" y="1251865"/>
            <a:ext cx="11719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39" idx="2"/>
            <a:endCxn id="7" idx="0"/>
          </p:cNvCxnSpPr>
          <p:nvPr/>
        </p:nvCxnSpPr>
        <p:spPr>
          <a:xfrm>
            <a:off x="4139952" y="1480465"/>
            <a:ext cx="0" cy="4363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" idx="3"/>
          </p:cNvCxnSpPr>
          <p:nvPr/>
        </p:nvCxnSpPr>
        <p:spPr>
          <a:xfrm>
            <a:off x="4716016" y="2276872"/>
            <a:ext cx="20893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46" idx="1"/>
            <a:endCxn id="12" idx="3"/>
          </p:cNvCxnSpPr>
          <p:nvPr/>
        </p:nvCxnSpPr>
        <p:spPr>
          <a:xfrm flipH="1" flipV="1">
            <a:off x="2552943" y="5589240"/>
            <a:ext cx="1191323" cy="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929529" y="2104397"/>
            <a:ext cx="386259" cy="352985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/>
          <p:nvPr/>
        </p:nvCxnSpPr>
        <p:spPr>
          <a:xfrm>
            <a:off x="7355989" y="4963365"/>
            <a:ext cx="1" cy="6258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endCxn id="46" idx="3"/>
          </p:cNvCxnSpPr>
          <p:nvPr/>
        </p:nvCxnSpPr>
        <p:spPr>
          <a:xfrm flipH="1">
            <a:off x="4712771" y="5589240"/>
            <a:ext cx="3963685" cy="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655699" y="1023265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Ontvangst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1" name="Organigramme : Procédé prédéfini 10"/>
          <p:cNvSpPr/>
          <p:nvPr/>
        </p:nvSpPr>
        <p:spPr>
          <a:xfrm>
            <a:off x="6516216" y="1704280"/>
            <a:ext cx="1656184" cy="1145184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Bevoegde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autoriteiten</a:t>
            </a:r>
            <a:endParaRPr lang="fr-BE" sz="1100" b="1" dirty="0" smtClean="0"/>
          </a:p>
          <a:p>
            <a:pPr algn="ctr"/>
            <a:r>
              <a:rPr lang="fr-BE" sz="11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ESPOO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Gewesten</a:t>
            </a:r>
            <a:endParaRPr lang="fr-BE" sz="1100" dirty="0"/>
          </a:p>
        </p:txBody>
      </p:sp>
      <p:sp>
        <p:nvSpPr>
          <p:cNvPr id="45" name="Organigramme : Procédé prédéfini 44"/>
          <p:cNvSpPr/>
          <p:nvPr/>
        </p:nvSpPr>
        <p:spPr>
          <a:xfrm>
            <a:off x="6516216" y="3420682"/>
            <a:ext cx="1656184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Advies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instanties</a:t>
            </a:r>
            <a:endParaRPr lang="fr-BE" sz="1100" b="1" dirty="0" smtClean="0"/>
          </a:p>
          <a:p>
            <a:pPr algn="ctr"/>
            <a:endParaRPr lang="fr-BE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Provincies</a:t>
            </a:r>
            <a:r>
              <a:rPr lang="fr-BE" sz="1100" dirty="0" smtClean="0"/>
              <a:t> 5 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VL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BRU</a:t>
            </a:r>
            <a:endParaRPr lang="fr-BE" sz="1100" dirty="0"/>
          </a:p>
        </p:txBody>
      </p:sp>
      <p:sp>
        <p:nvSpPr>
          <p:cNvPr id="46" name="Organigramme : Document 45"/>
          <p:cNvSpPr/>
          <p:nvPr/>
        </p:nvSpPr>
        <p:spPr>
          <a:xfrm>
            <a:off x="3744266" y="5345013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Scoping</a:t>
            </a:r>
            <a:r>
              <a:rPr lang="fr-BE" sz="1200" dirty="0" smtClean="0"/>
              <a:t> </a:t>
            </a:r>
            <a:r>
              <a:rPr lang="fr-BE" sz="1200" dirty="0" err="1" smtClean="0"/>
              <a:t>advies</a:t>
            </a:r>
            <a:endParaRPr lang="fr-BE" sz="1200" dirty="0"/>
          </a:p>
        </p:txBody>
      </p:sp>
      <p:cxnSp>
        <p:nvCxnSpPr>
          <p:cNvPr id="31" name="Connecteur droit avec flèche 30"/>
          <p:cNvCxnSpPr>
            <a:stCxn id="15" idx="1"/>
            <a:endCxn id="11" idx="1"/>
          </p:cNvCxnSpPr>
          <p:nvPr/>
        </p:nvCxnSpPr>
        <p:spPr>
          <a:xfrm flipV="1">
            <a:off x="5315788" y="2276872"/>
            <a:ext cx="1200428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3879251" y="2924944"/>
            <a:ext cx="574196" cy="360040"/>
            <a:chOff x="4139952" y="4481778"/>
            <a:chExt cx="574196" cy="360040"/>
          </a:xfrm>
        </p:grpSpPr>
        <p:sp>
          <p:nvSpPr>
            <p:cNvPr id="57" name="Interdiction 56"/>
            <p:cNvSpPr/>
            <p:nvPr/>
          </p:nvSpPr>
          <p:spPr>
            <a:xfrm>
              <a:off x="4213643" y="4481778"/>
              <a:ext cx="360040" cy="360040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139952" y="451143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chemeClr val="bg1"/>
                  </a:solidFill>
                </a:rPr>
                <a:t>Neen</a:t>
              </a:r>
              <a:endParaRPr lang="fr-BE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4" name="Connecteur droit 43"/>
          <p:cNvCxnSpPr>
            <a:stCxn id="7" idx="2"/>
            <a:endCxn id="57" idx="0"/>
          </p:cNvCxnSpPr>
          <p:nvPr/>
        </p:nvCxnSpPr>
        <p:spPr>
          <a:xfrm flipH="1">
            <a:off x="4132962" y="2636912"/>
            <a:ext cx="699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57" idx="4"/>
          </p:cNvCxnSpPr>
          <p:nvPr/>
        </p:nvCxnSpPr>
        <p:spPr>
          <a:xfrm>
            <a:off x="4132962" y="3284984"/>
            <a:ext cx="699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4136457" y="4005064"/>
            <a:ext cx="237975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>
            <a:off x="8195652" y="2276872"/>
            <a:ext cx="480804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8676456" y="2280890"/>
            <a:ext cx="0" cy="33083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1733" y="1006370"/>
            <a:ext cx="1165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§4+5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726786" y="2497801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§6</a:t>
            </a:r>
          </a:p>
        </p:txBody>
      </p:sp>
      <p:cxnSp>
        <p:nvCxnSpPr>
          <p:cNvPr id="38" name="Connecteur droit avec flèche 30"/>
          <p:cNvCxnSpPr/>
          <p:nvPr/>
        </p:nvCxnSpPr>
        <p:spPr>
          <a:xfrm>
            <a:off x="5129480" y="2485330"/>
            <a:ext cx="0" cy="144973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07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52120" y="221824"/>
            <a:ext cx="224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err="1" smtClean="0"/>
              <a:t>Vergunningsaanvraag</a:t>
            </a:r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1272777" y="4396659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sp>
        <p:nvSpPr>
          <p:cNvPr id="13" name="Organigramme : Document 12"/>
          <p:cNvSpPr/>
          <p:nvPr/>
        </p:nvSpPr>
        <p:spPr>
          <a:xfrm>
            <a:off x="1518710" y="389595"/>
            <a:ext cx="968505" cy="490990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Aanvraag</a:t>
            </a:r>
            <a:endParaRPr lang="fr-BE" sz="1200" dirty="0"/>
          </a:p>
        </p:txBody>
      </p:sp>
      <p:cxnSp>
        <p:nvCxnSpPr>
          <p:cNvPr id="27" name="Connecteur droit avec flèche 26"/>
          <p:cNvCxnSpPr>
            <a:stCxn id="13" idx="3"/>
            <a:endCxn id="39" idx="1"/>
          </p:cNvCxnSpPr>
          <p:nvPr/>
        </p:nvCxnSpPr>
        <p:spPr>
          <a:xfrm>
            <a:off x="2487215" y="635090"/>
            <a:ext cx="117193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39" idx="2"/>
            <a:endCxn id="35" idx="0"/>
          </p:cNvCxnSpPr>
          <p:nvPr/>
        </p:nvCxnSpPr>
        <p:spPr>
          <a:xfrm flipH="1">
            <a:off x="4139950" y="863690"/>
            <a:ext cx="3450" cy="11251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382977" y="3140968"/>
            <a:ext cx="2256626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>
            <a:stCxn id="111" idx="3"/>
            <a:endCxn id="122" idx="1"/>
          </p:cNvCxnSpPr>
          <p:nvPr/>
        </p:nvCxnSpPr>
        <p:spPr>
          <a:xfrm>
            <a:off x="2319948" y="5406959"/>
            <a:ext cx="135891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2241283" y="5445548"/>
            <a:ext cx="357672" cy="330380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>
            <a:stCxn id="62" idx="2"/>
            <a:endCxn id="68" idx="0"/>
          </p:cNvCxnSpPr>
          <p:nvPr/>
        </p:nvCxnSpPr>
        <p:spPr>
          <a:xfrm flipH="1">
            <a:off x="8045288" y="2014659"/>
            <a:ext cx="35301" cy="35745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659147" y="40649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Volledig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Verklaring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4143400" y="1800368"/>
            <a:ext cx="860648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6639603" y="2011645"/>
            <a:ext cx="2880" cy="11293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495126" y="911290"/>
            <a:ext cx="23022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err="1" smtClean="0"/>
              <a:t>Administratieve</a:t>
            </a:r>
            <a:r>
              <a:rPr lang="fr-BE" sz="1050" dirty="0" smtClean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smtClean="0"/>
              <a:t>VR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err="1" smtClean="0"/>
              <a:t>Ontwerp</a:t>
            </a:r>
            <a:r>
              <a:rPr lang="fr-BE" sz="1050" dirty="0" smtClean="0"/>
              <a:t> MER/ Screening nota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050" dirty="0" smtClean="0"/>
              <a:t>Nota EURATOM art . 37</a:t>
            </a:r>
            <a:endParaRPr lang="fr-BE" sz="1050" dirty="0"/>
          </a:p>
        </p:txBody>
      </p:sp>
      <p:sp>
        <p:nvSpPr>
          <p:cNvPr id="29" name="Organigramme : Document 28"/>
          <p:cNvSpPr/>
          <p:nvPr/>
        </p:nvSpPr>
        <p:spPr>
          <a:xfrm>
            <a:off x="5004048" y="1614484"/>
            <a:ext cx="846517" cy="431381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Deeldossier</a:t>
            </a:r>
            <a:r>
              <a:rPr lang="fr-BE" sz="900" dirty="0" smtClean="0">
                <a:solidFill>
                  <a:schemeClr val="tx1"/>
                </a:solidFill>
              </a:rPr>
              <a:t/>
            </a:r>
            <a:br>
              <a:rPr lang="fr-BE" sz="900" dirty="0" smtClean="0">
                <a:solidFill>
                  <a:schemeClr val="tx1"/>
                </a:solidFill>
              </a:rPr>
            </a:br>
            <a:r>
              <a:rPr lang="fr-BE" sz="900" dirty="0" err="1" smtClean="0">
                <a:solidFill>
                  <a:schemeClr val="tx1"/>
                </a:solidFill>
              </a:rPr>
              <a:t>Afval</a:t>
            </a:r>
            <a:r>
              <a:rPr lang="fr-BE" sz="900" dirty="0" smtClean="0">
                <a:solidFill>
                  <a:schemeClr val="tx1"/>
                </a:solidFill>
              </a:rPr>
              <a:t>/</a:t>
            </a:r>
            <a:r>
              <a:rPr lang="fr-BE" sz="900" dirty="0" err="1" smtClean="0">
                <a:solidFill>
                  <a:schemeClr val="tx1"/>
                </a:solidFill>
              </a:rPr>
              <a:t>Ontm</a:t>
            </a:r>
            <a:r>
              <a:rPr lang="fr-BE" sz="900" dirty="0" smtClean="0">
                <a:solidFill>
                  <a:schemeClr val="tx1"/>
                </a:solidFill>
              </a:rPr>
              <a:t> </a:t>
            </a:r>
            <a:endParaRPr lang="fr-BE" sz="900" dirty="0">
              <a:solidFill>
                <a:schemeClr val="tx1"/>
              </a:solidFill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5756528" y="1830175"/>
            <a:ext cx="39964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158229" y="1554445"/>
            <a:ext cx="96850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NIRAS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55697" y="198884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Safety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Evaluatie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37" name="Organigramme : Document 36"/>
          <p:cNvSpPr/>
          <p:nvPr/>
        </p:nvSpPr>
        <p:spPr>
          <a:xfrm>
            <a:off x="3687140" y="3356992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FANC </a:t>
            </a:r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3928448" y="3055286"/>
            <a:ext cx="0" cy="3093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95" idx="1"/>
            <a:endCxn id="12" idx="3"/>
          </p:cNvCxnSpPr>
          <p:nvPr/>
        </p:nvCxnSpPr>
        <p:spPr>
          <a:xfrm flipH="1" flipV="1">
            <a:off x="2241282" y="4625259"/>
            <a:ext cx="4038279" cy="2787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4394810" y="3140968"/>
            <a:ext cx="3945" cy="21488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rganigramme : Document 54"/>
          <p:cNvSpPr/>
          <p:nvPr/>
        </p:nvSpPr>
        <p:spPr>
          <a:xfrm>
            <a:off x="4999218" y="938191"/>
            <a:ext cx="851347" cy="432048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Nota EURATOM  </a:t>
            </a:r>
            <a:endParaRPr lang="fr-BE" sz="1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596336" y="1557459"/>
            <a:ext cx="968505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EC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63" name="Connecteur droit avec flèche 62"/>
          <p:cNvCxnSpPr>
            <a:endCxn id="55" idx="1"/>
          </p:cNvCxnSpPr>
          <p:nvPr/>
        </p:nvCxnSpPr>
        <p:spPr>
          <a:xfrm>
            <a:off x="4143400" y="1154215"/>
            <a:ext cx="85581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84" idx="1"/>
          </p:cNvCxnSpPr>
          <p:nvPr/>
        </p:nvCxnSpPr>
        <p:spPr>
          <a:xfrm>
            <a:off x="4139949" y="4077072"/>
            <a:ext cx="2015401" cy="101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5751026" y="1126399"/>
            <a:ext cx="2329563" cy="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endCxn id="62" idx="0"/>
          </p:cNvCxnSpPr>
          <p:nvPr/>
        </p:nvCxnSpPr>
        <p:spPr>
          <a:xfrm>
            <a:off x="8080588" y="1126401"/>
            <a:ext cx="1" cy="43105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rganigramme : Document 67"/>
          <p:cNvSpPr/>
          <p:nvPr/>
        </p:nvSpPr>
        <p:spPr>
          <a:xfrm>
            <a:off x="7630144" y="5589240"/>
            <a:ext cx="830288" cy="430161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Advies</a:t>
            </a:r>
            <a:r>
              <a:rPr lang="fr-BE" sz="900" dirty="0" smtClean="0">
                <a:solidFill>
                  <a:schemeClr val="tx1"/>
                </a:solidFill>
              </a:rPr>
              <a:t> EURATOM</a:t>
            </a:r>
            <a:endParaRPr lang="fr-BE" sz="900" dirty="0">
              <a:solidFill>
                <a:schemeClr val="tx1"/>
              </a:solidFill>
            </a:endParaRPr>
          </a:p>
        </p:txBody>
      </p:sp>
      <p:sp>
        <p:nvSpPr>
          <p:cNvPr id="70" name="Organigramme : Document 69"/>
          <p:cNvSpPr/>
          <p:nvPr/>
        </p:nvSpPr>
        <p:spPr>
          <a:xfrm>
            <a:off x="6295861" y="2280890"/>
            <a:ext cx="720081" cy="428030"/>
          </a:xfrm>
          <a:prstGeom prst="flowChart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NIRAS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71" name="Organigramme : Document 70"/>
          <p:cNvSpPr/>
          <p:nvPr/>
        </p:nvSpPr>
        <p:spPr>
          <a:xfrm>
            <a:off x="3793259" y="2584685"/>
            <a:ext cx="700281" cy="470601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Safety</a:t>
            </a:r>
            <a:r>
              <a:rPr lang="fr-BE" sz="9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BE" sz="900" dirty="0" err="1" smtClean="0">
                <a:solidFill>
                  <a:schemeClr val="tx1"/>
                </a:solidFill>
              </a:rPr>
              <a:t>Ev</a:t>
            </a:r>
            <a:r>
              <a:rPr lang="fr-BE" sz="900" dirty="0" smtClean="0">
                <a:solidFill>
                  <a:schemeClr val="tx1"/>
                </a:solidFill>
              </a:rPr>
              <a:t>. </a:t>
            </a:r>
            <a:r>
              <a:rPr lang="fr-BE" sz="900" dirty="0" err="1" smtClean="0">
                <a:solidFill>
                  <a:schemeClr val="tx1"/>
                </a:solidFill>
              </a:rPr>
              <a:t>verslag</a:t>
            </a:r>
            <a:endParaRPr lang="fr-BE" sz="900" dirty="0" smtClean="0">
              <a:solidFill>
                <a:schemeClr val="tx1"/>
              </a:solidFill>
            </a:endParaRPr>
          </a:p>
        </p:txBody>
      </p:sp>
      <p:cxnSp>
        <p:nvCxnSpPr>
          <p:cNvPr id="73" name="Connecteur droit avec flèche 72"/>
          <p:cNvCxnSpPr>
            <a:stCxn id="35" idx="2"/>
            <a:endCxn id="71" idx="0"/>
          </p:cNvCxnSpPr>
          <p:nvPr/>
        </p:nvCxnSpPr>
        <p:spPr>
          <a:xfrm>
            <a:off x="4139950" y="2446040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155350" y="385862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CS-WR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95" name="Organigramme : Document 94"/>
          <p:cNvSpPr/>
          <p:nvPr/>
        </p:nvSpPr>
        <p:spPr>
          <a:xfrm>
            <a:off x="6279561" y="4439121"/>
            <a:ext cx="720081" cy="42803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smtClean="0">
                <a:solidFill>
                  <a:schemeClr val="tx1"/>
                </a:solidFill>
              </a:rPr>
              <a:t>1e </a:t>
            </a:r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CS-WR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4139949" y="3831600"/>
            <a:ext cx="1726" cy="2556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6636151" y="4315820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rganigramme : Décision 110"/>
          <p:cNvSpPr/>
          <p:nvPr/>
        </p:nvSpPr>
        <p:spPr>
          <a:xfrm>
            <a:off x="1043608" y="5046919"/>
            <a:ext cx="1276340" cy="720080"/>
          </a:xfrm>
          <a:prstGeom prst="flowChartDecis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bg1"/>
                </a:solidFill>
              </a:rPr>
              <a:t>Opmerking</a:t>
            </a:r>
            <a:r>
              <a:rPr lang="fr-BE" sz="1050" dirty="0" smtClean="0">
                <a:solidFill>
                  <a:schemeClr val="bg1"/>
                </a:solidFill>
              </a:rPr>
              <a:t> ?</a:t>
            </a:r>
            <a:endParaRPr lang="fr-BE" sz="1050" dirty="0">
              <a:solidFill>
                <a:schemeClr val="bg1"/>
              </a:solidFill>
            </a:endParaRPr>
          </a:p>
        </p:txBody>
      </p:sp>
      <p:cxnSp>
        <p:nvCxnSpPr>
          <p:cNvPr id="117" name="Connecteur droit avec flèche 116"/>
          <p:cNvCxnSpPr/>
          <p:nvPr/>
        </p:nvCxnSpPr>
        <p:spPr>
          <a:xfrm>
            <a:off x="1691680" y="4867151"/>
            <a:ext cx="0" cy="1834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3678863" y="5178359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Hoorrecht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28" name="Organigramme : Bande perforée 127"/>
          <p:cNvSpPr/>
          <p:nvPr/>
        </p:nvSpPr>
        <p:spPr>
          <a:xfrm>
            <a:off x="6922802" y="2446040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2</a:t>
            </a:r>
            <a:endParaRPr lang="fr-BE" dirty="0"/>
          </a:p>
        </p:txBody>
      </p:sp>
      <p:sp>
        <p:nvSpPr>
          <p:cNvPr id="129" name="Organigramme : Bande perforée 128"/>
          <p:cNvSpPr/>
          <p:nvPr/>
        </p:nvSpPr>
        <p:spPr>
          <a:xfrm>
            <a:off x="3655006" y="291112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3</a:t>
            </a:r>
            <a:endParaRPr lang="fr-BE" dirty="0"/>
          </a:p>
        </p:txBody>
      </p:sp>
      <p:sp>
        <p:nvSpPr>
          <p:cNvPr id="130" name="Organigramme : Bande perforée 129"/>
          <p:cNvSpPr/>
          <p:nvPr/>
        </p:nvSpPr>
        <p:spPr>
          <a:xfrm>
            <a:off x="3570851" y="368758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4</a:t>
            </a:r>
            <a:endParaRPr lang="fr-BE" sz="1400" dirty="0" smtClean="0"/>
          </a:p>
        </p:txBody>
      </p:sp>
      <p:sp>
        <p:nvSpPr>
          <p:cNvPr id="133" name="Organigramme : Bande perforée 132"/>
          <p:cNvSpPr/>
          <p:nvPr/>
        </p:nvSpPr>
        <p:spPr>
          <a:xfrm>
            <a:off x="8316416" y="5805264"/>
            <a:ext cx="256616" cy="28803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0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8280256" y="583168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/>
                </a:solidFill>
              </a:rPr>
              <a:t>10</a:t>
            </a:r>
            <a:endParaRPr lang="fr-BE" sz="1100" dirty="0">
              <a:solidFill>
                <a:schemeClr val="bg1"/>
              </a:solidFill>
            </a:endParaRPr>
          </a:p>
        </p:txBody>
      </p:sp>
      <p:sp>
        <p:nvSpPr>
          <p:cNvPr id="135" name="Organigramme : Bande perforée 134"/>
          <p:cNvSpPr/>
          <p:nvPr/>
        </p:nvSpPr>
        <p:spPr>
          <a:xfrm>
            <a:off x="6915807" y="46708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5</a:t>
            </a:r>
            <a:endParaRPr lang="fr-BE" sz="1400" dirty="0" smtClean="0"/>
          </a:p>
        </p:txBody>
      </p:sp>
      <p:sp>
        <p:nvSpPr>
          <p:cNvPr id="136" name="Organigramme : Bande perforée 135"/>
          <p:cNvSpPr/>
          <p:nvPr/>
        </p:nvSpPr>
        <p:spPr>
          <a:xfrm>
            <a:off x="4841627" y="3771175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7" name="Organigramme : Bande perforée 136"/>
          <p:cNvSpPr/>
          <p:nvPr/>
        </p:nvSpPr>
        <p:spPr>
          <a:xfrm>
            <a:off x="5153764" y="376484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2</a:t>
            </a:r>
            <a:endParaRPr lang="fr-BE" sz="1400" dirty="0" smtClean="0"/>
          </a:p>
        </p:txBody>
      </p:sp>
      <p:sp>
        <p:nvSpPr>
          <p:cNvPr id="138" name="Organigramme : Bande perforée 137"/>
          <p:cNvSpPr/>
          <p:nvPr/>
        </p:nvSpPr>
        <p:spPr>
          <a:xfrm>
            <a:off x="5450190" y="376981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3</a:t>
            </a:r>
            <a:endParaRPr lang="fr-BE" sz="1400" dirty="0" smtClean="0"/>
          </a:p>
        </p:txBody>
      </p:sp>
      <p:sp>
        <p:nvSpPr>
          <p:cNvPr id="139" name="Organigramme : Bande perforée 138"/>
          <p:cNvSpPr/>
          <p:nvPr/>
        </p:nvSpPr>
        <p:spPr>
          <a:xfrm>
            <a:off x="5742553" y="376484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4</a:t>
            </a:r>
            <a:endParaRPr lang="fr-BE" sz="1400" dirty="0" smtClean="0"/>
          </a:p>
        </p:txBody>
      </p:sp>
      <p:sp>
        <p:nvSpPr>
          <p:cNvPr id="127" name="Organigramme : Bande perforée 126"/>
          <p:cNvSpPr/>
          <p:nvPr/>
        </p:nvSpPr>
        <p:spPr>
          <a:xfrm>
            <a:off x="1410698" y="2218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42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Décision 6"/>
          <p:cNvSpPr/>
          <p:nvPr/>
        </p:nvSpPr>
        <p:spPr>
          <a:xfrm>
            <a:off x="3584045" y="1430057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grensoverschrijdend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0" name="Connecteur droit avec flèche 29"/>
          <p:cNvCxnSpPr>
            <a:stCxn id="56" idx="2"/>
            <a:endCxn id="7" idx="0"/>
          </p:cNvCxnSpPr>
          <p:nvPr/>
        </p:nvCxnSpPr>
        <p:spPr>
          <a:xfrm>
            <a:off x="4155180" y="1020076"/>
            <a:ext cx="4929" cy="40998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" idx="3"/>
          </p:cNvCxnSpPr>
          <p:nvPr/>
        </p:nvCxnSpPr>
        <p:spPr>
          <a:xfrm>
            <a:off x="4736173" y="1790097"/>
            <a:ext cx="20893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961982" y="1613604"/>
            <a:ext cx="386259" cy="352985"/>
            <a:chOff x="5864770" y="1923887"/>
            <a:chExt cx="386259" cy="352985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49" name="Connecteur droit avec flèche 48"/>
          <p:cNvCxnSpPr/>
          <p:nvPr/>
        </p:nvCxnSpPr>
        <p:spPr>
          <a:xfrm>
            <a:off x="7388441" y="4099269"/>
            <a:ext cx="2" cy="3129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5677090" y="4644169"/>
            <a:ext cx="15050" cy="6696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rganigramme : Procédé prédéfini 10"/>
          <p:cNvSpPr/>
          <p:nvPr/>
        </p:nvSpPr>
        <p:spPr>
          <a:xfrm>
            <a:off x="6548669" y="1213487"/>
            <a:ext cx="1656184" cy="1145184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Bevoegde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autoriteiten</a:t>
            </a:r>
            <a:endParaRPr lang="fr-BE" sz="1100" b="1" dirty="0" smtClean="0"/>
          </a:p>
          <a:p>
            <a:pPr algn="ctr"/>
            <a:r>
              <a:rPr lang="fr-BE" sz="11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ESPOO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Gewesten</a:t>
            </a:r>
            <a:endParaRPr lang="fr-BE" sz="1100" dirty="0"/>
          </a:p>
        </p:txBody>
      </p:sp>
      <p:sp>
        <p:nvSpPr>
          <p:cNvPr id="45" name="Organigramme : Procédé prédéfini 44"/>
          <p:cNvSpPr/>
          <p:nvPr/>
        </p:nvSpPr>
        <p:spPr>
          <a:xfrm>
            <a:off x="6560351" y="2588067"/>
            <a:ext cx="1656184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Advies</a:t>
            </a:r>
            <a:r>
              <a:rPr lang="fr-BE" sz="1100" b="1" dirty="0" smtClean="0"/>
              <a:t> </a:t>
            </a:r>
            <a:r>
              <a:rPr lang="fr-BE" sz="1100" b="1" dirty="0" err="1" smtClean="0"/>
              <a:t>instanties</a:t>
            </a:r>
            <a:endParaRPr lang="fr-BE" sz="1100" b="1" dirty="0" smtClean="0"/>
          </a:p>
          <a:p>
            <a:pPr algn="ctr"/>
            <a:endParaRPr lang="fr-BE" sz="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</a:t>
            </a:r>
            <a:r>
              <a:rPr lang="fr-BE" sz="1100" dirty="0" err="1"/>
              <a:t>e</a:t>
            </a:r>
            <a:r>
              <a:rPr lang="fr-BE" sz="1100" dirty="0" err="1" smtClean="0"/>
              <a:t>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Provincies</a:t>
            </a:r>
            <a:r>
              <a:rPr lang="fr-BE" sz="1100" dirty="0" smtClean="0"/>
              <a:t> 5 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VL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BRU</a:t>
            </a:r>
            <a:endParaRPr lang="fr-BE" sz="1100" dirty="0"/>
          </a:p>
        </p:txBody>
      </p:sp>
      <p:sp>
        <p:nvSpPr>
          <p:cNvPr id="46" name="Organigramme : Document 45"/>
          <p:cNvSpPr/>
          <p:nvPr/>
        </p:nvSpPr>
        <p:spPr>
          <a:xfrm>
            <a:off x="6904190" y="4428190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/>
              <a:t>A</a:t>
            </a:r>
            <a:r>
              <a:rPr lang="fr-BE" sz="1200" dirty="0" err="1" smtClean="0"/>
              <a:t>dvies</a:t>
            </a:r>
            <a:endParaRPr lang="fr-BE" sz="1200" dirty="0"/>
          </a:p>
        </p:txBody>
      </p:sp>
      <p:cxnSp>
        <p:nvCxnSpPr>
          <p:cNvPr id="31" name="Connecteur droit avec flèche 30"/>
          <p:cNvCxnSpPr>
            <a:stCxn id="15" idx="1"/>
            <a:endCxn id="11" idx="1"/>
          </p:cNvCxnSpPr>
          <p:nvPr/>
        </p:nvCxnSpPr>
        <p:spPr>
          <a:xfrm flipV="1">
            <a:off x="5348241" y="1786079"/>
            <a:ext cx="1200428" cy="401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3911704" y="2434151"/>
            <a:ext cx="574196" cy="360040"/>
            <a:chOff x="4139952" y="4481778"/>
            <a:chExt cx="574196" cy="360040"/>
          </a:xfrm>
        </p:grpSpPr>
        <p:sp>
          <p:nvSpPr>
            <p:cNvPr id="57" name="Interdiction 56"/>
            <p:cNvSpPr/>
            <p:nvPr/>
          </p:nvSpPr>
          <p:spPr>
            <a:xfrm>
              <a:off x="4213643" y="4481778"/>
              <a:ext cx="360040" cy="360040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5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139952" y="4511436"/>
              <a:ext cx="574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chemeClr val="bg1"/>
                  </a:solidFill>
                </a:rPr>
                <a:t>Neen</a:t>
              </a:r>
              <a:endParaRPr lang="fr-BE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4" name="Connecteur droit 43"/>
          <p:cNvCxnSpPr>
            <a:stCxn id="7" idx="2"/>
            <a:endCxn id="57" idx="0"/>
          </p:cNvCxnSpPr>
          <p:nvPr/>
        </p:nvCxnSpPr>
        <p:spPr>
          <a:xfrm>
            <a:off x="4160109" y="2150137"/>
            <a:ext cx="5306" cy="2840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>
            <a:stCxn id="57" idx="4"/>
          </p:cNvCxnSpPr>
          <p:nvPr/>
        </p:nvCxnSpPr>
        <p:spPr>
          <a:xfrm>
            <a:off x="4165415" y="2794191"/>
            <a:ext cx="0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4184087" y="3145132"/>
            <a:ext cx="237626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436096" y="414550"/>
            <a:ext cx="3300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Consultation Instances</a:t>
            </a:r>
            <a:endParaRPr lang="fr-BE" dirty="0"/>
          </a:p>
        </p:txBody>
      </p:sp>
      <p:sp>
        <p:nvSpPr>
          <p:cNvPr id="29" name="ZoneTexte 28"/>
          <p:cNvSpPr txBox="1"/>
          <p:nvPr/>
        </p:nvSpPr>
        <p:spPr>
          <a:xfrm>
            <a:off x="467544" y="374224"/>
            <a:ext cx="261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Enquête Publique</a:t>
            </a:r>
          </a:p>
        </p:txBody>
      </p:sp>
      <p:sp>
        <p:nvSpPr>
          <p:cNvPr id="32" name="Organigramme : Procédé prédéfini 31"/>
          <p:cNvSpPr/>
          <p:nvPr/>
        </p:nvSpPr>
        <p:spPr>
          <a:xfrm>
            <a:off x="1259632" y="1397227"/>
            <a:ext cx="1800199" cy="1515442"/>
          </a:xfrm>
          <a:prstGeom prst="flowChartPredefined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 err="1" smtClean="0"/>
              <a:t>Bekendmaking</a:t>
            </a:r>
            <a:endParaRPr lang="fr-BE" sz="1100" b="1" dirty="0" smtClean="0"/>
          </a:p>
          <a:p>
            <a:pPr algn="ctr"/>
            <a:endParaRPr lang="fr-BE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Affiche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err="1" smtClean="0"/>
              <a:t>Gemeenten</a:t>
            </a:r>
            <a:r>
              <a:rPr lang="fr-BE" sz="1100" dirty="0" smtClean="0"/>
              <a:t> 5km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FANC 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100" dirty="0" smtClean="0"/>
              <a:t>BS</a:t>
            </a:r>
            <a:endParaRPr lang="fr-BE" sz="1100" dirty="0"/>
          </a:p>
        </p:txBody>
      </p:sp>
      <p:sp>
        <p:nvSpPr>
          <p:cNvPr id="34" name="Organigramme : Document 33"/>
          <p:cNvSpPr/>
          <p:nvPr/>
        </p:nvSpPr>
        <p:spPr>
          <a:xfrm>
            <a:off x="1675000" y="3290917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bg1"/>
                </a:solidFill>
              </a:rPr>
              <a:t>Opm</a:t>
            </a:r>
            <a:r>
              <a:rPr lang="fr-BE" sz="1200" dirty="0" smtClean="0">
                <a:solidFill>
                  <a:schemeClr val="bg1"/>
                </a:solidFill>
              </a:rPr>
              <a:t>./ </a:t>
            </a:r>
            <a:r>
              <a:rPr lang="fr-BE" sz="1200" dirty="0" err="1" smtClean="0"/>
              <a:t>Bezwaren</a:t>
            </a:r>
            <a:r>
              <a:rPr lang="fr-BE" sz="1200" dirty="0" smtClean="0"/>
              <a:t> </a:t>
            </a:r>
            <a:endParaRPr lang="fr-BE" sz="1200" dirty="0"/>
          </a:p>
        </p:txBody>
      </p:sp>
      <p:cxnSp>
        <p:nvCxnSpPr>
          <p:cNvPr id="40" name="Connecteur droit avec flèche 39"/>
          <p:cNvCxnSpPr/>
          <p:nvPr/>
        </p:nvCxnSpPr>
        <p:spPr>
          <a:xfrm flipH="1">
            <a:off x="2159252" y="913153"/>
            <a:ext cx="1648528" cy="883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172717" y="921983"/>
            <a:ext cx="0" cy="5080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670927" y="562876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Start </a:t>
            </a:r>
            <a:r>
              <a:rPr lang="fr-BE" sz="1000" dirty="0" err="1" smtClean="0">
                <a:solidFill>
                  <a:schemeClr val="tx1"/>
                </a:solidFill>
              </a:rPr>
              <a:t>Openbaar</a:t>
            </a:r>
            <a:r>
              <a:rPr lang="fr-BE" sz="1000" dirty="0" smtClean="0">
                <a:solidFill>
                  <a:schemeClr val="tx1"/>
                </a:solidFill>
              </a:rPr>
              <a:t> </a:t>
            </a:r>
            <a:r>
              <a:rPr lang="fr-BE" sz="1000" dirty="0" err="1" smtClean="0">
                <a:solidFill>
                  <a:schemeClr val="tx1"/>
                </a:solidFill>
              </a:rPr>
              <a:t>Onderzoek</a:t>
            </a:r>
            <a:endParaRPr lang="fr-BE" sz="1000" dirty="0">
              <a:solidFill>
                <a:schemeClr val="tx1"/>
              </a:solidFill>
            </a:endParaRPr>
          </a:p>
        </p:txBody>
      </p:sp>
      <p:cxnSp>
        <p:nvCxnSpPr>
          <p:cNvPr id="64" name="Connecteur droit avec flèche 63"/>
          <p:cNvCxnSpPr>
            <a:endCxn id="70" idx="1"/>
          </p:cNvCxnSpPr>
          <p:nvPr/>
        </p:nvCxnSpPr>
        <p:spPr>
          <a:xfrm>
            <a:off x="2172717" y="4072028"/>
            <a:ext cx="1510472" cy="0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stCxn id="34" idx="2"/>
          </p:cNvCxnSpPr>
          <p:nvPr/>
        </p:nvCxnSpPr>
        <p:spPr>
          <a:xfrm>
            <a:off x="2159253" y="3749447"/>
            <a:ext cx="0" cy="34182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683189" y="3843428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chemeClr val="tx1"/>
                </a:solidFill>
              </a:rPr>
              <a:t>Ontvangst</a:t>
            </a:r>
            <a:endParaRPr lang="fr-BE" sz="1000" dirty="0" smtClean="0">
              <a:solidFill>
                <a:schemeClr val="tx1"/>
              </a:solidFill>
            </a:endParaRPr>
          </a:p>
          <a:p>
            <a:pPr algn="ctr"/>
            <a:r>
              <a:rPr lang="fr-BE" sz="1000" dirty="0" smtClean="0">
                <a:solidFill>
                  <a:schemeClr val="tx1"/>
                </a:solidFill>
              </a:rPr>
              <a:t>O. – B.</a:t>
            </a:r>
          </a:p>
        </p:txBody>
      </p:sp>
      <p:cxnSp>
        <p:nvCxnSpPr>
          <p:cNvPr id="73" name="Connecteur droit avec flèche 72"/>
          <p:cNvCxnSpPr/>
          <p:nvPr/>
        </p:nvCxnSpPr>
        <p:spPr>
          <a:xfrm>
            <a:off x="4153181" y="4316431"/>
            <a:ext cx="6928" cy="6554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4167441" y="4644169"/>
            <a:ext cx="273674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32" idx="2"/>
            <a:endCxn id="34" idx="0"/>
          </p:cNvCxnSpPr>
          <p:nvPr/>
        </p:nvCxnSpPr>
        <p:spPr>
          <a:xfrm flipH="1">
            <a:off x="2159253" y="2912669"/>
            <a:ext cx="479" cy="378248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rganigramme : Décision 99"/>
          <p:cNvSpPr/>
          <p:nvPr/>
        </p:nvSpPr>
        <p:spPr>
          <a:xfrm>
            <a:off x="3577117" y="4971907"/>
            <a:ext cx="1152128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Beslis-sing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670926" y="5949280"/>
            <a:ext cx="1003403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dirty="0" err="1" smtClean="0">
                <a:solidFill>
                  <a:schemeClr val="tx1"/>
                </a:solidFill>
              </a:rPr>
              <a:t>Communicatie</a:t>
            </a:r>
            <a:endParaRPr lang="fr-BE" sz="1000" dirty="0" smtClean="0">
              <a:solidFill>
                <a:schemeClr val="tx1"/>
              </a:solidFill>
            </a:endParaRPr>
          </a:p>
        </p:txBody>
      </p:sp>
      <p:cxnSp>
        <p:nvCxnSpPr>
          <p:cNvPr id="104" name="Connecteur droit avec flèche 103"/>
          <p:cNvCxnSpPr/>
          <p:nvPr/>
        </p:nvCxnSpPr>
        <p:spPr>
          <a:xfrm>
            <a:off x="4153181" y="5692967"/>
            <a:ext cx="0" cy="25631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1659952" y="5949280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Exploitant</a:t>
            </a:r>
            <a:endParaRPr lang="fr-BE" sz="1200" dirty="0"/>
          </a:p>
        </p:txBody>
      </p:sp>
      <p:sp>
        <p:nvSpPr>
          <p:cNvPr id="107" name="Rectangle 106"/>
          <p:cNvSpPr/>
          <p:nvPr/>
        </p:nvSpPr>
        <p:spPr>
          <a:xfrm>
            <a:off x="6744850" y="5691987"/>
            <a:ext cx="1400605" cy="95196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err="1" smtClean="0"/>
              <a:t>Advies</a:t>
            </a:r>
            <a:r>
              <a:rPr lang="fr-BE" sz="1200" dirty="0" smtClean="0"/>
              <a:t> </a:t>
            </a:r>
            <a:r>
              <a:rPr lang="fr-BE" sz="1200" dirty="0" err="1" smtClean="0"/>
              <a:t>instanties</a:t>
            </a:r>
            <a:endParaRPr lang="fr-BE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 err="1"/>
              <a:t>Bevoegde</a:t>
            </a:r>
            <a:r>
              <a:rPr lang="fr-BE" sz="1200" dirty="0"/>
              <a:t> </a:t>
            </a:r>
            <a:r>
              <a:rPr lang="fr-BE" sz="1200" dirty="0" err="1" smtClean="0"/>
              <a:t>autoriteiten</a:t>
            </a:r>
            <a:endParaRPr lang="fr-BE" sz="1200" dirty="0" smtClean="0"/>
          </a:p>
          <a:p>
            <a:pPr algn="ctr"/>
            <a:endParaRPr lang="fr-BE" sz="1200" dirty="0"/>
          </a:p>
        </p:txBody>
      </p:sp>
      <p:cxnSp>
        <p:nvCxnSpPr>
          <p:cNvPr id="108" name="Connecteur droit avec flèche 107"/>
          <p:cNvCxnSpPr>
            <a:stCxn id="103" idx="3"/>
          </p:cNvCxnSpPr>
          <p:nvPr/>
        </p:nvCxnSpPr>
        <p:spPr>
          <a:xfrm>
            <a:off x="4674329" y="6177880"/>
            <a:ext cx="207052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stCxn id="103" idx="1"/>
            <a:endCxn id="106" idx="3"/>
          </p:cNvCxnSpPr>
          <p:nvPr/>
        </p:nvCxnSpPr>
        <p:spPr>
          <a:xfrm flipH="1">
            <a:off x="2628457" y="6177880"/>
            <a:ext cx="104246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rganigramme : Document 117"/>
          <p:cNvSpPr/>
          <p:nvPr/>
        </p:nvSpPr>
        <p:spPr>
          <a:xfrm>
            <a:off x="8040747" y="4428190"/>
            <a:ext cx="968505" cy="490990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/>
              <a:t>A</a:t>
            </a:r>
            <a:r>
              <a:rPr lang="fr-BE" sz="1200" dirty="0" err="1" smtClean="0"/>
              <a:t>dvies</a:t>
            </a:r>
            <a:endParaRPr lang="fr-BE" sz="1200" dirty="0"/>
          </a:p>
        </p:txBody>
      </p:sp>
      <p:cxnSp>
        <p:nvCxnSpPr>
          <p:cNvPr id="122" name="Connecteur droit avec flèche 121"/>
          <p:cNvCxnSpPr/>
          <p:nvPr/>
        </p:nvCxnSpPr>
        <p:spPr>
          <a:xfrm>
            <a:off x="8619843" y="1769894"/>
            <a:ext cx="0" cy="26423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8216535" y="1790097"/>
            <a:ext cx="41835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5677090" y="5313780"/>
            <a:ext cx="294275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flipV="1">
            <a:off x="8619843" y="4881141"/>
            <a:ext cx="0" cy="4326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rganigramme : Bande perforée 132"/>
          <p:cNvSpPr/>
          <p:nvPr/>
        </p:nvSpPr>
        <p:spPr>
          <a:xfrm>
            <a:off x="5670459" y="143005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4" name="Organigramme : Bande perforée 133"/>
          <p:cNvSpPr/>
          <p:nvPr/>
        </p:nvSpPr>
        <p:spPr>
          <a:xfrm>
            <a:off x="5966900" y="143005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5</a:t>
            </a:r>
            <a:endParaRPr lang="fr-BE" sz="1400" dirty="0" smtClean="0"/>
          </a:p>
        </p:txBody>
      </p:sp>
      <p:sp>
        <p:nvSpPr>
          <p:cNvPr id="135" name="Organigramme : Bande perforée 134"/>
          <p:cNvSpPr/>
          <p:nvPr/>
        </p:nvSpPr>
        <p:spPr>
          <a:xfrm>
            <a:off x="5742442" y="2794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1</a:t>
            </a:r>
            <a:endParaRPr lang="fr-BE" sz="1400" dirty="0" smtClean="0"/>
          </a:p>
        </p:txBody>
      </p:sp>
      <p:sp>
        <p:nvSpPr>
          <p:cNvPr id="136" name="Organigramme : Bande perforée 135"/>
          <p:cNvSpPr/>
          <p:nvPr/>
        </p:nvSpPr>
        <p:spPr>
          <a:xfrm>
            <a:off x="6038883" y="2794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5</a:t>
            </a:r>
            <a:endParaRPr lang="fr-BE" sz="1400" dirty="0" smtClean="0"/>
          </a:p>
        </p:txBody>
      </p:sp>
      <p:sp>
        <p:nvSpPr>
          <p:cNvPr id="137" name="Organigramme : Bande perforée 136"/>
          <p:cNvSpPr/>
          <p:nvPr/>
        </p:nvSpPr>
        <p:spPr>
          <a:xfrm>
            <a:off x="7704348" y="469094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138" name="Organigramme : Bande perforée 137"/>
          <p:cNvSpPr/>
          <p:nvPr/>
        </p:nvSpPr>
        <p:spPr>
          <a:xfrm>
            <a:off x="8856476" y="4664467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141" name="Organigramme : Bande perforée 140"/>
          <p:cNvSpPr/>
          <p:nvPr/>
        </p:nvSpPr>
        <p:spPr>
          <a:xfrm>
            <a:off x="2535493" y="3502191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142" name="Organigramme : Bande perforée 141"/>
          <p:cNvSpPr/>
          <p:nvPr/>
        </p:nvSpPr>
        <p:spPr>
          <a:xfrm>
            <a:off x="3469105" y="4916333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143" name="Organigramme : Bande perforée 142"/>
          <p:cNvSpPr/>
          <p:nvPr/>
        </p:nvSpPr>
        <p:spPr>
          <a:xfrm>
            <a:off x="4853970" y="4921582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144" name="Organigramme : Bande perforée 143"/>
          <p:cNvSpPr/>
          <p:nvPr/>
        </p:nvSpPr>
        <p:spPr>
          <a:xfrm>
            <a:off x="4566317" y="4919180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145" name="Organigramme : Bande perforée 144"/>
          <p:cNvSpPr/>
          <p:nvPr/>
        </p:nvSpPr>
        <p:spPr>
          <a:xfrm>
            <a:off x="4309753" y="542846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164" name="Organigramme : Bande perforée 163"/>
          <p:cNvSpPr/>
          <p:nvPr/>
        </p:nvSpPr>
        <p:spPr>
          <a:xfrm>
            <a:off x="2767492" y="586072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165" name="Organigramme : Bande perforée 164"/>
          <p:cNvSpPr/>
          <p:nvPr/>
        </p:nvSpPr>
        <p:spPr>
          <a:xfrm>
            <a:off x="6400662" y="5860398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cxnSp>
        <p:nvCxnSpPr>
          <p:cNvPr id="66" name="Connecteur droit avec flèche 30"/>
          <p:cNvCxnSpPr/>
          <p:nvPr/>
        </p:nvCxnSpPr>
        <p:spPr>
          <a:xfrm>
            <a:off x="5161933" y="1951939"/>
            <a:ext cx="0" cy="11498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96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288515" y="305068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Décision</a:t>
            </a:r>
            <a:endParaRPr lang="fr-BE" dirty="0"/>
          </a:p>
        </p:txBody>
      </p:sp>
      <p:sp>
        <p:nvSpPr>
          <p:cNvPr id="12" name="Rectangle 11"/>
          <p:cNvSpPr/>
          <p:nvPr/>
        </p:nvSpPr>
        <p:spPr>
          <a:xfrm>
            <a:off x="1268585" y="2785245"/>
            <a:ext cx="968505" cy="4572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Mededeling</a:t>
            </a:r>
            <a:endParaRPr lang="fr-BE" sz="1200" dirty="0"/>
          </a:p>
        </p:txBody>
      </p:sp>
      <p:cxnSp>
        <p:nvCxnSpPr>
          <p:cNvPr id="58" name="Connecteur droit avec flèche 57"/>
          <p:cNvCxnSpPr>
            <a:stCxn id="111" idx="3"/>
            <a:endCxn id="122" idx="1"/>
          </p:cNvCxnSpPr>
          <p:nvPr/>
        </p:nvCxnSpPr>
        <p:spPr>
          <a:xfrm>
            <a:off x="2339752" y="3859452"/>
            <a:ext cx="6043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3891758" y="464349"/>
            <a:ext cx="569388" cy="490092"/>
            <a:chOff x="5862997" y="1923887"/>
            <a:chExt cx="419936" cy="389690"/>
          </a:xfrm>
        </p:grpSpPr>
        <p:sp>
          <p:nvSpPr>
            <p:cNvPr id="15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862997" y="1946490"/>
              <a:ext cx="419936" cy="3670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200" dirty="0" smtClean="0">
                  <a:solidFill>
                    <a:srgbClr val="FFFF00"/>
                  </a:solidFill>
                </a:rPr>
                <a:t>MER </a:t>
              </a:r>
            </a:p>
            <a:p>
              <a:pPr algn="ctr"/>
              <a:r>
                <a:rPr lang="fr-BE" sz="1200" dirty="0" smtClean="0">
                  <a:solidFill>
                    <a:srgbClr val="FFFF00"/>
                  </a:solidFill>
                </a:rPr>
                <a:t>OK</a:t>
              </a:r>
              <a:endParaRPr lang="fr-BE" sz="16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7" name="Organigramme : Document 36"/>
          <p:cNvSpPr/>
          <p:nvPr/>
        </p:nvSpPr>
        <p:spPr>
          <a:xfrm>
            <a:off x="3696094" y="1724994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FANC </a:t>
            </a:r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38" name="Connecteur droit avec flèche 37"/>
          <p:cNvCxnSpPr>
            <a:stCxn id="17" idx="2"/>
            <a:endCxn id="37" idx="0"/>
          </p:cNvCxnSpPr>
          <p:nvPr/>
        </p:nvCxnSpPr>
        <p:spPr>
          <a:xfrm>
            <a:off x="4176452" y="954441"/>
            <a:ext cx="3895" cy="7705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95" idx="1"/>
            <a:endCxn id="12" idx="3"/>
          </p:cNvCxnSpPr>
          <p:nvPr/>
        </p:nvCxnSpPr>
        <p:spPr>
          <a:xfrm flipH="1" flipV="1">
            <a:off x="2237090" y="3013845"/>
            <a:ext cx="4051425" cy="72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endCxn id="84" idx="1"/>
          </p:cNvCxnSpPr>
          <p:nvPr/>
        </p:nvCxnSpPr>
        <p:spPr>
          <a:xfrm>
            <a:off x="4150629" y="2455222"/>
            <a:ext cx="201367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164304" y="2226622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>
                <a:solidFill>
                  <a:schemeClr val="tx1"/>
                </a:solidFill>
              </a:rPr>
              <a:t>CS-WR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95" name="Organigramme : Document 94"/>
          <p:cNvSpPr/>
          <p:nvPr/>
        </p:nvSpPr>
        <p:spPr>
          <a:xfrm>
            <a:off x="6288515" y="2807123"/>
            <a:ext cx="720081" cy="42803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>
                <a:solidFill>
                  <a:schemeClr val="tx1"/>
                </a:solidFill>
              </a:rPr>
              <a:t>2</a:t>
            </a:r>
            <a:r>
              <a:rPr lang="fr-BE" sz="1050" dirty="0" smtClean="0">
                <a:solidFill>
                  <a:schemeClr val="tx1"/>
                </a:solidFill>
              </a:rPr>
              <a:t>e </a:t>
            </a:r>
            <a:r>
              <a:rPr lang="fr-BE" sz="1050" dirty="0" err="1" smtClean="0">
                <a:solidFill>
                  <a:schemeClr val="tx1"/>
                </a:solidFill>
              </a:rPr>
              <a:t>Advies</a:t>
            </a:r>
            <a:r>
              <a:rPr lang="fr-BE" sz="1050" dirty="0" smtClean="0">
                <a:solidFill>
                  <a:schemeClr val="tx1"/>
                </a:solidFill>
              </a:rPr>
              <a:t> CS-WR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100" name="Connecteur droit 99"/>
          <p:cNvCxnSpPr/>
          <p:nvPr/>
        </p:nvCxnSpPr>
        <p:spPr>
          <a:xfrm flipH="1">
            <a:off x="4148903" y="2199602"/>
            <a:ext cx="1726" cy="2556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6645105" y="2683822"/>
            <a:ext cx="3450" cy="13864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rganigramme : Décision 110"/>
          <p:cNvSpPr/>
          <p:nvPr/>
        </p:nvSpPr>
        <p:spPr>
          <a:xfrm>
            <a:off x="1054458" y="3499412"/>
            <a:ext cx="1285294" cy="720080"/>
          </a:xfrm>
          <a:prstGeom prst="flowChartDecisi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bg1"/>
                </a:solidFill>
              </a:rPr>
              <a:t>Opmerking</a:t>
            </a:r>
            <a:r>
              <a:rPr lang="fr-BE" sz="1050" dirty="0" smtClean="0">
                <a:solidFill>
                  <a:schemeClr val="bg1"/>
                </a:solidFill>
              </a:rPr>
              <a:t> ?</a:t>
            </a:r>
            <a:endParaRPr lang="fr-BE" sz="1050" dirty="0">
              <a:solidFill>
                <a:schemeClr val="bg1"/>
              </a:solidFill>
            </a:endParaRPr>
          </a:p>
        </p:txBody>
      </p:sp>
      <p:cxnSp>
        <p:nvCxnSpPr>
          <p:cNvPr id="117" name="Connecteur droit avec flèche 116"/>
          <p:cNvCxnSpPr/>
          <p:nvPr/>
        </p:nvCxnSpPr>
        <p:spPr>
          <a:xfrm>
            <a:off x="1691680" y="3242445"/>
            <a:ext cx="0" cy="2279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2944148" y="3630852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Hoorrecht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133" name="Organigramme : Bande perforée 132"/>
          <p:cNvSpPr/>
          <p:nvPr/>
        </p:nvSpPr>
        <p:spPr>
          <a:xfrm>
            <a:off x="4922671" y="1128618"/>
            <a:ext cx="216024" cy="28803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00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882079" y="1148544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smtClean="0">
                <a:solidFill>
                  <a:schemeClr val="bg1"/>
                </a:solidFill>
              </a:rPr>
              <a:t>10</a:t>
            </a:r>
            <a:endParaRPr lang="fr-BE" sz="1100" dirty="0">
              <a:solidFill>
                <a:schemeClr val="bg1"/>
              </a:solidFill>
            </a:endParaRPr>
          </a:p>
        </p:txBody>
      </p:sp>
      <p:sp>
        <p:nvSpPr>
          <p:cNvPr id="53" name="Organigramme : Bande perforée 52"/>
          <p:cNvSpPr/>
          <p:nvPr/>
        </p:nvSpPr>
        <p:spPr>
          <a:xfrm>
            <a:off x="3501257" y="1149213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6</a:t>
            </a:r>
            <a:endParaRPr lang="fr-BE" sz="1400" dirty="0" smtClean="0"/>
          </a:p>
        </p:txBody>
      </p:sp>
      <p:sp>
        <p:nvSpPr>
          <p:cNvPr id="54" name="Organigramme : Bande perforée 53"/>
          <p:cNvSpPr/>
          <p:nvPr/>
        </p:nvSpPr>
        <p:spPr>
          <a:xfrm>
            <a:off x="3813394" y="1142884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7</a:t>
            </a:r>
            <a:endParaRPr lang="fr-BE" sz="1400" dirty="0" smtClean="0"/>
          </a:p>
        </p:txBody>
      </p:sp>
      <p:sp>
        <p:nvSpPr>
          <p:cNvPr id="56" name="Organigramme : Bande perforée 55"/>
          <p:cNvSpPr/>
          <p:nvPr/>
        </p:nvSpPr>
        <p:spPr>
          <a:xfrm>
            <a:off x="4309869" y="1131489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8</a:t>
            </a:r>
            <a:endParaRPr lang="fr-BE" sz="1400" dirty="0" smtClean="0"/>
          </a:p>
        </p:txBody>
      </p:sp>
      <p:sp>
        <p:nvSpPr>
          <p:cNvPr id="57" name="Organigramme : Bande perforée 56"/>
          <p:cNvSpPr/>
          <p:nvPr/>
        </p:nvSpPr>
        <p:spPr>
          <a:xfrm>
            <a:off x="4602232" y="1126516"/>
            <a:ext cx="216024" cy="288032"/>
          </a:xfrm>
          <a:prstGeom prst="flowChartPunched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 smtClean="0"/>
              <a:t>9</a:t>
            </a:r>
            <a:endParaRPr lang="fr-BE" sz="1400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3687816" y="4590108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Verslag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16584" y="5466780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Bekend-making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228940" y="5030306"/>
            <a:ext cx="968505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Beslissing</a:t>
            </a:r>
            <a:endParaRPr lang="fr-BE" sz="1200" dirty="0">
              <a:solidFill>
                <a:schemeClr val="tx1"/>
              </a:solidFill>
            </a:endParaRPr>
          </a:p>
        </p:txBody>
      </p:sp>
      <p:cxnSp>
        <p:nvCxnSpPr>
          <p:cNvPr id="74" name="Connecteur droit avec flèche 73"/>
          <p:cNvCxnSpPr>
            <a:stCxn id="61" idx="3"/>
          </p:cNvCxnSpPr>
          <p:nvPr/>
        </p:nvCxnSpPr>
        <p:spPr>
          <a:xfrm>
            <a:off x="4656321" y="4818708"/>
            <a:ext cx="204082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4694958" y="5695379"/>
            <a:ext cx="2002186" cy="73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697144" y="4818708"/>
            <a:ext cx="0" cy="2115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6697144" y="5483781"/>
            <a:ext cx="0" cy="2152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4" descr="j02379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596" y="4833641"/>
            <a:ext cx="371716" cy="33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Groupe 87"/>
          <p:cNvGrpSpPr/>
          <p:nvPr/>
        </p:nvGrpSpPr>
        <p:grpSpPr>
          <a:xfrm>
            <a:off x="2402637" y="4039290"/>
            <a:ext cx="357672" cy="330380"/>
            <a:chOff x="5864770" y="1923887"/>
            <a:chExt cx="386259" cy="352985"/>
          </a:xfrm>
        </p:grpSpPr>
        <p:sp>
          <p:nvSpPr>
            <p:cNvPr id="89" name="Décagone 88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81" name="Connecteur droit avec flèche 80"/>
          <p:cNvCxnSpPr>
            <a:endCxn id="61" idx="0"/>
          </p:cNvCxnSpPr>
          <p:nvPr/>
        </p:nvCxnSpPr>
        <p:spPr>
          <a:xfrm>
            <a:off x="4165267" y="3017491"/>
            <a:ext cx="6802" cy="15726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70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/>
          <a:lstStyle/>
          <a:p>
            <a:r>
              <a:rPr lang="fr-BE" dirty="0"/>
              <a:t>Update </a:t>
            </a:r>
            <a:r>
              <a:rPr lang="fr-BE" dirty="0" smtClean="0"/>
              <a:t>articles RGPRI procédure d’autorisation</a:t>
            </a:r>
            <a:br>
              <a:rPr lang="fr-BE" dirty="0" smtClean="0"/>
            </a:br>
            <a:r>
              <a:rPr lang="fr-BE" dirty="0" smtClean="0"/>
              <a:t>classe </a:t>
            </a:r>
            <a:r>
              <a:rPr lang="fr-BE" dirty="0"/>
              <a:t>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14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3774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15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smtClean="0"/>
              <a:t>autres articles RGPRI </a:t>
            </a:r>
            <a:endParaRPr lang="fr-FR" alt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smtClean="0"/>
              <a:t>Article 3.1 a) : définition de la classe 1</a:t>
            </a:r>
          </a:p>
          <a:p>
            <a:pPr lvl="1"/>
            <a:r>
              <a:rPr lang="fr-FR" altLang="fr-FR" sz="1600" dirty="0" smtClean="0">
                <a:solidFill>
                  <a:srgbClr val="1404E6"/>
                </a:solidFill>
              </a:rPr>
              <a:t>Les quantités chiffrées de la demi-masse critique des isotopes fissiles; ainsi qu’une formule de sommation sont introduites</a:t>
            </a:r>
            <a:r>
              <a:rPr lang="fr-FR" altLang="fr-FR" sz="1600" dirty="0" smtClean="0"/>
              <a:t>. La formulation proposée est similaire à celle utilisée dans la réglementation française (« INB »).</a:t>
            </a:r>
          </a:p>
          <a:p>
            <a:pPr marL="457200" lvl="1" indent="0">
              <a:buNone/>
            </a:pPr>
            <a:r>
              <a:rPr lang="fr-FR" altLang="fr-FR" sz="1600" dirty="0"/>
              <a:t>	</a:t>
            </a:r>
            <a:r>
              <a:rPr lang="fr-FR" altLang="fr-FR" sz="1600" b="1" dirty="0" smtClean="0">
                <a:solidFill>
                  <a:srgbClr val="0000FF"/>
                </a:solidFill>
              </a:rPr>
              <a:t>U235/0,35+ Pu239/0,2 &lt; 1</a:t>
            </a:r>
          </a:p>
          <a:p>
            <a:pPr lvl="1"/>
            <a:endParaRPr lang="fr-FR" altLang="fr-FR" sz="1600" dirty="0"/>
          </a:p>
          <a:p>
            <a:r>
              <a:rPr lang="fr-FR" altLang="fr-FR" sz="1800" b="1" dirty="0" smtClean="0"/>
              <a:t>Article 6.2 : Renseignements à fournir </a:t>
            </a:r>
            <a:r>
              <a:rPr lang="fr-FR" altLang="fr-FR" sz="2000" dirty="0" smtClean="0"/>
              <a:t>:	</a:t>
            </a:r>
          </a:p>
          <a:p>
            <a:pPr lvl="1"/>
            <a:r>
              <a:rPr lang="fr-FR" altLang="fr-FR" sz="1600" dirty="0" smtClean="0"/>
              <a:t>Le </a:t>
            </a:r>
            <a:r>
              <a:rPr lang="fr-FR" altLang="fr-FR" sz="1600" dirty="0" smtClean="0">
                <a:solidFill>
                  <a:srgbClr val="1404E6"/>
                </a:solidFill>
              </a:rPr>
              <a:t>contenu du Rapport de sûreté (provisoire) est mis en ligne avec ceux décrits dans l’arrêté du 30/11/11 </a:t>
            </a:r>
            <a:r>
              <a:rPr lang="fr-FR" altLang="fr-FR" sz="1600" i="1" dirty="0" smtClean="0"/>
              <a:t>portant prescriptions de sûreté des installations nucléaires</a:t>
            </a:r>
            <a:r>
              <a:rPr lang="fr-FR" altLang="fr-FR" sz="1600" dirty="0" smtClean="0"/>
              <a:t>. </a:t>
            </a:r>
          </a:p>
          <a:p>
            <a:pPr lvl="1"/>
            <a:r>
              <a:rPr lang="fr-FR" altLang="fr-FR" sz="1600" dirty="0" smtClean="0"/>
              <a:t>Amélioration de </a:t>
            </a:r>
            <a:r>
              <a:rPr lang="fr-FR" altLang="fr-FR" sz="1600" dirty="0" smtClean="0"/>
              <a:t>la cohérence entre les deux arrêtés</a:t>
            </a:r>
            <a:endParaRPr lang="fr-FR" alt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16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</a:t>
            </a:r>
            <a:r>
              <a:rPr lang="fr-FR" altLang="fr-FR" dirty="0" smtClean="0"/>
              <a:t>autres articles RGPRI </a:t>
            </a:r>
            <a:endParaRPr lang="fr-FR" alt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smtClean="0"/>
              <a:t>Article 6.7 « Décision » (par le Roi) </a:t>
            </a:r>
          </a:p>
          <a:p>
            <a:pPr lvl="1"/>
            <a:r>
              <a:rPr lang="fr-FR" altLang="fr-FR" sz="1600" dirty="0" smtClean="0"/>
              <a:t>Motivation dans la décision si elle s’écarte de l’avis du CS-WR</a:t>
            </a:r>
          </a:p>
          <a:p>
            <a:pPr lvl="1"/>
            <a:r>
              <a:rPr lang="fr-FR" altLang="fr-FR" sz="1600" dirty="0" smtClean="0"/>
              <a:t>Des </a:t>
            </a:r>
            <a:r>
              <a:rPr lang="fr-FR" altLang="fr-FR" sz="1600" dirty="0" smtClean="0">
                <a:solidFill>
                  <a:srgbClr val="1404E6"/>
                </a:solidFill>
              </a:rPr>
              <a:t>conditions</a:t>
            </a:r>
            <a:r>
              <a:rPr lang="fr-FR" altLang="fr-FR" sz="1600" dirty="0" smtClean="0"/>
              <a:t> d’autorisations minimales sont introduites</a:t>
            </a:r>
          </a:p>
          <a:p>
            <a:pPr lvl="1"/>
            <a:r>
              <a:rPr lang="fr-FR" altLang="fr-FR" sz="1600" dirty="0" smtClean="0"/>
              <a:t>Ces conditions comprennent la référence au </a:t>
            </a:r>
            <a:r>
              <a:rPr lang="fr-FR" altLang="fr-FR" sz="1600" dirty="0" smtClean="0">
                <a:solidFill>
                  <a:srgbClr val="1404E6"/>
                </a:solidFill>
              </a:rPr>
              <a:t>Rapport de sûreté </a:t>
            </a:r>
            <a:r>
              <a:rPr lang="fr-FR" altLang="fr-FR" sz="1600" dirty="0" smtClean="0"/>
              <a:t>et certains </a:t>
            </a:r>
            <a:r>
              <a:rPr lang="fr-FR" altLang="fr-FR" sz="1600" dirty="0" smtClean="0">
                <a:solidFill>
                  <a:srgbClr val="1404E6"/>
                </a:solidFill>
              </a:rPr>
              <a:t>paramètres « clés »</a:t>
            </a:r>
          </a:p>
          <a:p>
            <a:pPr lvl="1"/>
            <a:r>
              <a:rPr lang="fr-FR" altLang="fr-FR" sz="1600" dirty="0" smtClean="0"/>
              <a:t>Entre autres, ces conditions </a:t>
            </a:r>
            <a:r>
              <a:rPr lang="fr-BE" altLang="fr-FR" sz="1600" dirty="0"/>
              <a:t> </a:t>
            </a:r>
            <a:r>
              <a:rPr lang="fr-BE" altLang="fr-FR" sz="1600" dirty="0" smtClean="0"/>
              <a:t>fixent les </a:t>
            </a:r>
            <a:r>
              <a:rPr lang="fr-BE" altLang="fr-FR" sz="1600" dirty="0" smtClean="0">
                <a:solidFill>
                  <a:srgbClr val="1404E6"/>
                </a:solidFill>
              </a:rPr>
              <a:t>conditions particulières à respecter durant la phase de construction</a:t>
            </a:r>
            <a:r>
              <a:rPr lang="fr-BE" altLang="fr-FR" sz="1600" dirty="0" smtClean="0"/>
              <a:t>. </a:t>
            </a:r>
            <a:endParaRPr lang="fr-FR" altLang="fr-FR" sz="1600" dirty="0" smtClean="0"/>
          </a:p>
          <a:p>
            <a:pPr lvl="1"/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30798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17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autres articles RGPRI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smtClean="0"/>
              <a:t>Article 11: Établissements mixtes </a:t>
            </a:r>
          </a:p>
          <a:p>
            <a:pPr lvl="1"/>
            <a:r>
              <a:rPr lang="fr-BE" altLang="fr-FR" sz="1600" dirty="0" smtClean="0"/>
              <a:t>Situation actuelle : les demandes d’autorisation sont traitées suivant la classe (la plus élevée) de l’établissement</a:t>
            </a:r>
          </a:p>
          <a:p>
            <a:pPr lvl="1"/>
            <a:r>
              <a:rPr lang="fr-BE" altLang="fr-FR" sz="1600" dirty="0" smtClean="0"/>
              <a:t>Des installations Classe II ou III sont souvent considérés comme « modification mineure » par rapport au risque présenté par une installation Classe I (par exemple réacteur)</a:t>
            </a:r>
          </a:p>
          <a:p>
            <a:pPr lvl="1"/>
            <a:r>
              <a:rPr lang="fr-BE" altLang="fr-FR" sz="1600" dirty="0" smtClean="0"/>
              <a:t>La procédure d’autorisation classe I (&gt;1 an) est très lourde </a:t>
            </a:r>
            <a:r>
              <a:rPr lang="fr-BE" altLang="fr-FR" sz="1600" dirty="0"/>
              <a:t>pour autoriser, si </a:t>
            </a:r>
            <a:r>
              <a:rPr lang="fr-BE" altLang="fr-FR" sz="1600" dirty="0" smtClean="0"/>
              <a:t>nécessaire, une installation de classe II dans un établissement de classe I</a:t>
            </a:r>
          </a:p>
          <a:p>
            <a:pPr lvl="1"/>
            <a:r>
              <a:rPr lang="fr-BE" altLang="fr-FR" sz="1600" dirty="0" smtClean="0">
                <a:solidFill>
                  <a:srgbClr val="1404E6"/>
                </a:solidFill>
              </a:rPr>
              <a:t>Modification: Les établissements de classe I comprenant des installations relevant d’autres classes (II ou III, par exemple appareil de gammagraphie, RX médicale, .. ) peuvent être autorisés suivant la [procédure de la] classe concernée, </a:t>
            </a:r>
            <a:r>
              <a:rPr lang="fr-FR" altLang="fr-FR" sz="1600" dirty="0" smtClean="0">
                <a:solidFill>
                  <a:srgbClr val="1404E6"/>
                </a:solidFill>
              </a:rPr>
              <a:t>dans </a:t>
            </a:r>
            <a:r>
              <a:rPr lang="fr-FR" altLang="fr-FR" sz="1600" dirty="0">
                <a:solidFill>
                  <a:srgbClr val="1404E6"/>
                </a:solidFill>
              </a:rPr>
              <a:t>la mesure où  ces pratiques ou installations sont indépendantes des installations de classe I</a:t>
            </a:r>
            <a:r>
              <a:rPr lang="fr-BE" altLang="fr-FR" sz="1600" dirty="0" smtClean="0">
                <a:solidFill>
                  <a:srgbClr val="1404E6"/>
                </a:solidFill>
              </a:rPr>
              <a:t>. </a:t>
            </a:r>
            <a:endParaRPr lang="fr-FR" altLang="fr-FR" sz="1600" dirty="0" smtClean="0"/>
          </a:p>
          <a:p>
            <a:pPr lvl="1"/>
            <a:endParaRPr lang="fr-FR" altLang="fr-FR" sz="1600" dirty="0"/>
          </a:p>
        </p:txBody>
      </p:sp>
    </p:spTree>
    <p:extLst>
      <p:ext uri="{BB962C8B-B14F-4D97-AF65-F5344CB8AC3E}">
        <p14:creationId xmlns:p14="http://schemas.microsoft.com/office/powerpoint/2010/main" val="22120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B9AA2-48B4-4A1D-A56F-2F906D222BDB}" type="slidenum">
              <a:rPr lang="fr-BE" altLang="fr-FR" smtClean="0"/>
              <a:pPr/>
              <a:t>18</a:t>
            </a:fld>
            <a:endParaRPr lang="fr-BE" altLang="fr-FR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fr-FR" altLang="fr-FR" dirty="0"/>
              <a:t>Update autres articles RGPRI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000" b="1" dirty="0" smtClean="0"/>
              <a:t>Article 17:Démantèlement </a:t>
            </a:r>
          </a:p>
          <a:p>
            <a:pPr lvl="1"/>
            <a:r>
              <a:rPr lang="fr-FR" altLang="fr-FR" sz="1600" dirty="0" smtClean="0"/>
              <a:t>Un amendement (aout 2015) de l’arrêté royal du 30/11/2011 (prescriptions de sûreté des installations nucléaires) fixe :</a:t>
            </a:r>
          </a:p>
          <a:p>
            <a:pPr lvl="2"/>
            <a:r>
              <a:rPr lang="fr-FR" altLang="fr-FR" sz="1600" dirty="0" smtClean="0"/>
              <a:t>Les informations que la </a:t>
            </a:r>
            <a:r>
              <a:rPr lang="fr-FR" altLang="fr-FR" sz="1600" dirty="0" smtClean="0">
                <a:solidFill>
                  <a:srgbClr val="1404E6"/>
                </a:solidFill>
              </a:rPr>
              <a:t>notification de cessation </a:t>
            </a:r>
            <a:r>
              <a:rPr lang="fr-FR" altLang="fr-FR" sz="1600" dirty="0" smtClean="0"/>
              <a:t>d’activité doit contenir</a:t>
            </a:r>
          </a:p>
          <a:p>
            <a:pPr lvl="2"/>
            <a:r>
              <a:rPr lang="fr-FR" altLang="fr-FR" sz="1600" dirty="0" smtClean="0"/>
              <a:t>Le contenu du </a:t>
            </a:r>
            <a:r>
              <a:rPr lang="fr-FR" altLang="fr-FR" sz="1600" dirty="0" smtClean="0">
                <a:solidFill>
                  <a:srgbClr val="1404E6"/>
                </a:solidFill>
              </a:rPr>
              <a:t>rapport de sûreté du démantèlement</a:t>
            </a:r>
          </a:p>
          <a:p>
            <a:pPr lvl="1"/>
            <a:r>
              <a:rPr lang="fr-FR" altLang="fr-FR" sz="1800" dirty="0" smtClean="0">
                <a:solidFill>
                  <a:srgbClr val="1404E6"/>
                </a:solidFill>
              </a:rPr>
              <a:t>Modification : L’article 17 fait explicitement </a:t>
            </a:r>
            <a:r>
              <a:rPr lang="fr-FR" altLang="fr-FR" sz="1800" dirty="0" smtClean="0">
                <a:solidFill>
                  <a:srgbClr val="1404E6"/>
                </a:solidFill>
              </a:rPr>
              <a:t>référence </a:t>
            </a:r>
            <a:r>
              <a:rPr lang="fr-FR" altLang="fr-FR" sz="1800" dirty="0" smtClean="0">
                <a:solidFill>
                  <a:srgbClr val="1404E6"/>
                </a:solidFill>
              </a:rPr>
              <a:t>à ces dispositions pour </a:t>
            </a:r>
            <a:r>
              <a:rPr lang="fr-FR" altLang="fr-FR" sz="1800" dirty="0" smtClean="0">
                <a:solidFill>
                  <a:srgbClr val="1404E6"/>
                </a:solidFill>
              </a:rPr>
              <a:t>les établissements de classe I</a:t>
            </a:r>
            <a:br>
              <a:rPr lang="fr-FR" altLang="fr-FR" sz="1800" dirty="0" smtClean="0">
                <a:solidFill>
                  <a:srgbClr val="1404E6"/>
                </a:solidFill>
              </a:rPr>
            </a:br>
            <a:endParaRPr lang="fr-FR" altLang="fr-FR" sz="1800" dirty="0">
              <a:solidFill>
                <a:srgbClr val="1404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r>
              <a:rPr lang="nl-BE" dirty="0" smtClean="0"/>
              <a:t>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err="1" smtClean="0"/>
              <a:t>Projet</a:t>
            </a:r>
            <a:r>
              <a:rPr lang="nl-BE" dirty="0" smtClean="0"/>
              <a:t> réglementaire </a:t>
            </a:r>
            <a:r>
              <a:rPr lang="nl-BE" dirty="0" err="1" smtClean="0"/>
              <a:t>comporte</a:t>
            </a:r>
            <a:endParaRPr lang="nl-BE" dirty="0" smtClean="0"/>
          </a:p>
          <a:p>
            <a:pPr lvl="1" algn="just"/>
            <a:r>
              <a:rPr lang="nl-BE" dirty="0" smtClean="0"/>
              <a:t>la </a:t>
            </a:r>
            <a:r>
              <a:rPr lang="nl-BE" dirty="0" err="1" smtClean="0"/>
              <a:t>transposition</a:t>
            </a:r>
            <a:r>
              <a:rPr lang="nl-BE" dirty="0" smtClean="0"/>
              <a:t> de la </a:t>
            </a:r>
            <a:r>
              <a:rPr lang="nl-BE" dirty="0" err="1" smtClean="0"/>
              <a:t>directive</a:t>
            </a:r>
            <a:r>
              <a:rPr lang="nl-BE" dirty="0" smtClean="0"/>
              <a:t> </a:t>
            </a:r>
            <a:r>
              <a:rPr lang="nl-BE" dirty="0" smtClean="0"/>
              <a:t>RIE</a:t>
            </a:r>
          </a:p>
          <a:p>
            <a:pPr lvl="1" algn="just"/>
            <a:r>
              <a:rPr lang="nl-BE" dirty="0" smtClean="0"/>
              <a:t>update </a:t>
            </a:r>
            <a:r>
              <a:rPr lang="nl-BE" dirty="0" smtClean="0"/>
              <a:t>procédure </a:t>
            </a:r>
            <a:r>
              <a:rPr lang="nl-BE" dirty="0" err="1" smtClean="0"/>
              <a:t>d’autorisation</a:t>
            </a:r>
            <a:r>
              <a:rPr lang="nl-BE" dirty="0" smtClean="0"/>
              <a:t> </a:t>
            </a:r>
            <a:r>
              <a:rPr lang="nl-BE" dirty="0" err="1" smtClean="0"/>
              <a:t>sur</a:t>
            </a:r>
            <a:r>
              <a:rPr lang="nl-BE" dirty="0" smtClean="0"/>
              <a:t> base de </a:t>
            </a:r>
            <a:r>
              <a:rPr lang="nl-BE" dirty="0" err="1" smtClean="0"/>
              <a:t>l’expérience</a:t>
            </a:r>
            <a:r>
              <a:rPr lang="nl-BE" dirty="0" smtClean="0"/>
              <a:t> </a:t>
            </a:r>
            <a:r>
              <a:rPr lang="nl-BE" dirty="0" err="1" smtClean="0"/>
              <a:t>pratique</a:t>
            </a:r>
            <a:r>
              <a:rPr lang="nl-BE" dirty="0" smtClean="0"/>
              <a:t>.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19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9633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3136"/>
          </a:xfrm>
        </p:spPr>
        <p:txBody>
          <a:bodyPr/>
          <a:lstStyle/>
          <a:p>
            <a:r>
              <a:rPr lang="nl-BE" dirty="0" err="1" smtClean="0"/>
              <a:t>Transposition</a:t>
            </a:r>
            <a:r>
              <a:rPr lang="nl-BE" dirty="0" smtClean="0"/>
              <a:t> </a:t>
            </a:r>
            <a:r>
              <a:rPr lang="nl-BE" dirty="0" err="1" smtClean="0"/>
              <a:t>directive</a:t>
            </a:r>
            <a:r>
              <a:rPr lang="nl-BE" dirty="0" smtClean="0"/>
              <a:t> RIE 2014/52/EU</a:t>
            </a:r>
          </a:p>
          <a:p>
            <a:pPr lvl="1"/>
            <a:r>
              <a:rPr lang="nl-BE" dirty="0" smtClean="0"/>
              <a:t>Mise à jour </a:t>
            </a:r>
            <a:r>
              <a:rPr lang="nl-BE" dirty="0" err="1" smtClean="0"/>
              <a:t>loi</a:t>
            </a:r>
            <a:r>
              <a:rPr lang="nl-BE" dirty="0" smtClean="0"/>
              <a:t> AFCN (</a:t>
            </a:r>
            <a:r>
              <a:rPr lang="nl-BE" dirty="0" err="1" smtClean="0"/>
              <a:t>Loi</a:t>
            </a:r>
            <a:r>
              <a:rPr lang="nl-BE" dirty="0" smtClean="0"/>
              <a:t> du 6/12/18)</a:t>
            </a:r>
          </a:p>
          <a:p>
            <a:pPr lvl="1"/>
            <a:r>
              <a:rPr lang="nl-BE" dirty="0" smtClean="0"/>
              <a:t>Mise à jour RGPRI: </a:t>
            </a:r>
            <a:r>
              <a:rPr lang="nl-BE" dirty="0" err="1" smtClean="0"/>
              <a:t>articles</a:t>
            </a:r>
            <a:r>
              <a:rPr lang="nl-BE" dirty="0" smtClean="0"/>
              <a:t> 5 &amp; 6</a:t>
            </a:r>
          </a:p>
          <a:p>
            <a:r>
              <a:rPr lang="nl-BE" dirty="0" smtClean="0"/>
              <a:t>Update </a:t>
            </a:r>
            <a:r>
              <a:rPr lang="nl-BE" dirty="0" err="1" smtClean="0"/>
              <a:t>articles</a:t>
            </a:r>
            <a:r>
              <a:rPr lang="nl-BE" dirty="0" smtClean="0"/>
              <a:t> RGPRI </a:t>
            </a:r>
            <a:r>
              <a:rPr lang="nl-BE" dirty="0" err="1"/>
              <a:t>c</a:t>
            </a:r>
            <a:r>
              <a:rPr lang="nl-BE" dirty="0" err="1" smtClean="0"/>
              <a:t>lasse</a:t>
            </a:r>
            <a:r>
              <a:rPr lang="nl-BE" dirty="0" smtClean="0"/>
              <a:t> I procédure </a:t>
            </a:r>
            <a:r>
              <a:rPr lang="nl-BE" dirty="0" err="1" smtClean="0"/>
              <a:t>d’autorisation</a:t>
            </a:r>
            <a:r>
              <a:rPr lang="nl-BE" dirty="0" smtClean="0"/>
              <a:t> (en </a:t>
            </a:r>
            <a:r>
              <a:rPr lang="nl-BE" dirty="0" err="1" smtClean="0"/>
              <a:t>fonction</a:t>
            </a:r>
            <a:r>
              <a:rPr lang="nl-BE" dirty="0" smtClean="0"/>
              <a:t> de </a:t>
            </a:r>
            <a:r>
              <a:rPr lang="nl-BE" dirty="0" err="1" smtClean="0"/>
              <a:t>l’expérience</a:t>
            </a:r>
            <a:r>
              <a:rPr lang="nl-BE" dirty="0" smtClean="0"/>
              <a:t> </a:t>
            </a:r>
            <a:r>
              <a:rPr lang="nl-BE" dirty="0" err="1" smtClean="0"/>
              <a:t>pratique</a:t>
            </a:r>
            <a:r>
              <a:rPr lang="nl-BE" dirty="0" smtClean="0"/>
              <a:t>)</a:t>
            </a:r>
            <a:r>
              <a:rPr lang="en-GB" dirty="0" smtClean="0"/>
              <a:t>:  </a:t>
            </a:r>
          </a:p>
          <a:p>
            <a:pPr lvl="1"/>
            <a:r>
              <a:rPr lang="en-GB" dirty="0" smtClean="0"/>
              <a:t>6:  </a:t>
            </a:r>
            <a:r>
              <a:rPr lang="en-GB" dirty="0" err="1" smtClean="0"/>
              <a:t>procédure</a:t>
            </a:r>
            <a:r>
              <a:rPr lang="en-GB" dirty="0" smtClean="0"/>
              <a:t> </a:t>
            </a:r>
            <a:r>
              <a:rPr lang="en-GB" dirty="0" err="1" smtClean="0"/>
              <a:t>d’autorisation</a:t>
            </a:r>
            <a:endParaRPr lang="en-GB" dirty="0" smtClean="0"/>
          </a:p>
          <a:p>
            <a:pPr lvl="1"/>
            <a:r>
              <a:rPr lang="en-GB" dirty="0" smtClean="0"/>
              <a:t>11: </a:t>
            </a:r>
            <a:r>
              <a:rPr lang="en-GB" dirty="0" err="1" smtClean="0"/>
              <a:t>établissements</a:t>
            </a:r>
            <a:r>
              <a:rPr lang="en-GB" dirty="0" smtClean="0"/>
              <a:t> </a:t>
            </a:r>
            <a:r>
              <a:rPr lang="en-GB" dirty="0" err="1" smtClean="0"/>
              <a:t>mixtes</a:t>
            </a:r>
            <a:endParaRPr lang="en-GB" dirty="0" smtClean="0"/>
          </a:p>
          <a:p>
            <a:pPr lvl="1"/>
            <a:r>
              <a:rPr lang="en-GB" dirty="0" smtClean="0"/>
              <a:t>12: modification </a:t>
            </a:r>
            <a:r>
              <a:rPr lang="en-GB" dirty="0" err="1" smtClean="0"/>
              <a:t>d’autorisation</a:t>
            </a:r>
            <a:endParaRPr lang="en-GB" dirty="0" smtClean="0"/>
          </a:p>
          <a:p>
            <a:pPr lvl="1"/>
            <a:r>
              <a:rPr lang="en-GB" dirty="0" smtClean="0"/>
              <a:t>17: </a:t>
            </a:r>
            <a:r>
              <a:rPr lang="en-GB" dirty="0" err="1" smtClean="0"/>
              <a:t>mise</a:t>
            </a:r>
            <a:r>
              <a:rPr lang="en-GB" dirty="0" smtClean="0"/>
              <a:t> à </a:t>
            </a:r>
            <a:r>
              <a:rPr lang="en-GB" dirty="0" err="1" smtClean="0"/>
              <a:t>l’arrêt</a:t>
            </a:r>
            <a:r>
              <a:rPr lang="en-GB" dirty="0" smtClean="0"/>
              <a:t> &amp; </a:t>
            </a:r>
            <a:r>
              <a:rPr lang="en-GB" dirty="0" err="1" smtClean="0"/>
              <a:t>démantèlement</a:t>
            </a:r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2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6193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r>
              <a:rPr lang="nl-BE" dirty="0" smtClean="0"/>
              <a:t>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nl-BE" dirty="0" smtClean="0"/>
              <a:t>Next steps</a:t>
            </a:r>
          </a:p>
          <a:p>
            <a:pPr lvl="1" algn="just"/>
            <a:r>
              <a:rPr lang="nl-BE" dirty="0" err="1" smtClean="0"/>
              <a:t>Finalisation</a:t>
            </a:r>
            <a:r>
              <a:rPr lang="nl-BE" dirty="0" smtClean="0"/>
              <a:t> </a:t>
            </a:r>
            <a:r>
              <a:rPr lang="nl-BE" dirty="0" err="1" smtClean="0"/>
              <a:t>texte</a:t>
            </a:r>
            <a:r>
              <a:rPr lang="nl-BE" dirty="0" smtClean="0"/>
              <a:t> </a:t>
            </a:r>
            <a:r>
              <a:rPr lang="nl-BE" dirty="0" err="1" smtClean="0"/>
              <a:t>projet</a:t>
            </a:r>
            <a:r>
              <a:rPr lang="nl-BE" dirty="0" smtClean="0"/>
              <a:t> </a:t>
            </a:r>
            <a:r>
              <a:rPr lang="nl-BE" dirty="0" err="1" smtClean="0"/>
              <a:t>d’A.R</a:t>
            </a:r>
            <a:r>
              <a:rPr lang="nl-BE" dirty="0" smtClean="0"/>
              <a:t>. et Rapport au </a:t>
            </a:r>
            <a:r>
              <a:rPr lang="nl-BE" dirty="0" err="1" smtClean="0"/>
              <a:t>Roi</a:t>
            </a:r>
            <a:r>
              <a:rPr lang="nl-BE" dirty="0" smtClean="0"/>
              <a:t> par l’équipe </a:t>
            </a:r>
            <a:r>
              <a:rPr lang="nl-BE" dirty="0" err="1" smtClean="0"/>
              <a:t>projet</a:t>
            </a:r>
            <a:r>
              <a:rPr lang="nl-BE" dirty="0" smtClean="0"/>
              <a:t> : 10/5/19</a:t>
            </a:r>
          </a:p>
          <a:p>
            <a:pPr lvl="1" algn="just"/>
            <a:r>
              <a:rPr lang="nl-BE" dirty="0" err="1" smtClean="0"/>
              <a:t>Consultation</a:t>
            </a:r>
            <a:r>
              <a:rPr lang="nl-BE" dirty="0" smtClean="0"/>
              <a:t> CS  </a:t>
            </a:r>
            <a:r>
              <a:rPr lang="nl-BE" dirty="0"/>
              <a:t>et stakeholders </a:t>
            </a:r>
            <a:r>
              <a:rPr lang="nl-BE" dirty="0" err="1"/>
              <a:t>classe</a:t>
            </a:r>
            <a:r>
              <a:rPr lang="nl-BE" dirty="0"/>
              <a:t> </a:t>
            </a:r>
            <a:r>
              <a:rPr lang="nl-BE" dirty="0" smtClean="0"/>
              <a:t>I (</a:t>
            </a:r>
            <a:r>
              <a:rPr lang="nl-BE" dirty="0" err="1" smtClean="0"/>
              <a:t>mai</a:t>
            </a:r>
            <a:r>
              <a:rPr lang="nl-BE" dirty="0" smtClean="0"/>
              <a:t>)</a:t>
            </a:r>
          </a:p>
          <a:p>
            <a:pPr algn="just"/>
            <a:r>
              <a:rPr lang="nl-BE" dirty="0" err="1" smtClean="0"/>
              <a:t>Questions</a:t>
            </a:r>
            <a:r>
              <a:rPr lang="nl-BE" dirty="0" smtClean="0"/>
              <a:t> &amp; </a:t>
            </a:r>
            <a:r>
              <a:rPr lang="nl-BE" dirty="0" err="1" smtClean="0"/>
              <a:t>commentaires</a:t>
            </a:r>
            <a:endParaRPr lang="nl-BE" dirty="0" smtClean="0"/>
          </a:p>
          <a:p>
            <a:pPr algn="just"/>
            <a:r>
              <a:rPr lang="nl-BE" dirty="0" err="1" smtClean="0"/>
              <a:t>Projets</a:t>
            </a:r>
            <a:r>
              <a:rPr lang="nl-BE" dirty="0" smtClean="0"/>
              <a:t> </a:t>
            </a:r>
            <a:r>
              <a:rPr lang="nl-BE" dirty="0" err="1" smtClean="0"/>
              <a:t>actuels</a:t>
            </a:r>
            <a:r>
              <a:rPr lang="nl-BE" dirty="0" smtClean="0"/>
              <a:t>: </a:t>
            </a:r>
            <a:r>
              <a:rPr lang="nl-BE" dirty="0" err="1" smtClean="0"/>
              <a:t>concertation</a:t>
            </a:r>
            <a:r>
              <a:rPr lang="nl-BE" dirty="0" smtClean="0"/>
              <a:t> bilatérale </a:t>
            </a:r>
            <a:r>
              <a:rPr lang="nl-BE" dirty="0" err="1" smtClean="0"/>
              <a:t>possible</a:t>
            </a:r>
            <a:endParaRPr lang="nl-BE" dirty="0" smtClean="0"/>
          </a:p>
          <a:p>
            <a:pPr marL="0" indent="0" algn="just">
              <a:buNone/>
            </a:pPr>
            <a:endParaRPr lang="nl-BE" dirty="0"/>
          </a:p>
          <a:p>
            <a:pPr algn="just"/>
            <a:endParaRPr lang="nl-BE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20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5908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nl-BE" dirty="0" err="1" smtClean="0"/>
              <a:t>Transposition</a:t>
            </a:r>
            <a:r>
              <a:rPr lang="nl-BE" dirty="0" smtClean="0"/>
              <a:t> </a:t>
            </a:r>
            <a:r>
              <a:rPr lang="nl-BE" dirty="0" err="1" smtClean="0"/>
              <a:t>directive</a:t>
            </a:r>
            <a:r>
              <a:rPr lang="nl-BE" dirty="0" smtClean="0"/>
              <a:t> RIE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3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63275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Transposition</a:t>
            </a:r>
            <a:r>
              <a:rPr lang="nl-BE" dirty="0"/>
              <a:t> </a:t>
            </a:r>
            <a:r>
              <a:rPr lang="nl-BE" dirty="0" err="1"/>
              <a:t>directive</a:t>
            </a:r>
            <a:r>
              <a:rPr lang="nl-BE" dirty="0"/>
              <a:t> </a:t>
            </a:r>
            <a:r>
              <a:rPr lang="nl-BE" dirty="0" smtClean="0"/>
              <a:t>RIE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Mise</a:t>
            </a:r>
            <a:r>
              <a:rPr lang="en-GB" dirty="0" smtClean="0"/>
              <a:t> à jour </a:t>
            </a:r>
            <a:r>
              <a:rPr lang="en-GB" dirty="0" err="1" smtClean="0"/>
              <a:t>loi</a:t>
            </a:r>
            <a:r>
              <a:rPr lang="en-GB" dirty="0" smtClean="0"/>
              <a:t> AFCN: déjà </a:t>
            </a:r>
            <a:r>
              <a:rPr lang="en-GB" dirty="0" err="1" smtClean="0"/>
              <a:t>approuvée</a:t>
            </a:r>
            <a:r>
              <a:rPr lang="en-GB" dirty="0" smtClean="0"/>
              <a:t> + </a:t>
            </a:r>
            <a:r>
              <a:rPr lang="en-GB" dirty="0" err="1" smtClean="0"/>
              <a:t>publiée</a:t>
            </a:r>
            <a:r>
              <a:rPr lang="en-GB" dirty="0" smtClean="0"/>
              <a:t>:  base pour </a:t>
            </a:r>
            <a:r>
              <a:rPr lang="en-GB" dirty="0" err="1" smtClean="0"/>
              <a:t>l’intégration</a:t>
            </a:r>
            <a:r>
              <a:rPr lang="en-GB" dirty="0" smtClean="0"/>
              <a:t> de la directive RIE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processus</a:t>
            </a:r>
            <a:r>
              <a:rPr lang="en-GB" dirty="0" smtClean="0"/>
              <a:t> </a:t>
            </a:r>
            <a:r>
              <a:rPr lang="en-GB" dirty="0" err="1" smtClean="0"/>
              <a:t>d’autorisation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dirty="0" err="1" smtClean="0"/>
              <a:t>lasse</a:t>
            </a:r>
            <a:r>
              <a:rPr lang="en-GB" dirty="0" smtClean="0"/>
              <a:t> I</a:t>
            </a:r>
          </a:p>
          <a:p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conséquence</a:t>
            </a:r>
            <a:r>
              <a:rPr lang="en-GB" dirty="0" smtClean="0"/>
              <a:t> de la modification de la </a:t>
            </a:r>
            <a:r>
              <a:rPr lang="en-GB" dirty="0" err="1" smtClean="0"/>
              <a:t>loi</a:t>
            </a:r>
            <a:r>
              <a:rPr lang="en-GB" dirty="0" smtClean="0"/>
              <a:t> AFCN, modifications </a:t>
            </a:r>
            <a:r>
              <a:rPr lang="en-GB" dirty="0" err="1" smtClean="0"/>
              <a:t>dans</a:t>
            </a:r>
            <a:r>
              <a:rPr lang="en-GB" dirty="0" smtClean="0"/>
              <a:t> le RGPRI: </a:t>
            </a:r>
          </a:p>
          <a:p>
            <a:pPr lvl="1"/>
            <a:r>
              <a:rPr lang="en-GB" dirty="0" err="1" smtClean="0"/>
              <a:t>Mise</a:t>
            </a:r>
            <a:r>
              <a:rPr lang="en-GB" dirty="0" smtClean="0"/>
              <a:t> à jour art. 5, 6 RGPRI</a:t>
            </a:r>
          </a:p>
          <a:p>
            <a:pPr lvl="1"/>
            <a:r>
              <a:rPr lang="en-GB" dirty="0" smtClean="0"/>
              <a:t>Update </a:t>
            </a:r>
            <a:r>
              <a:rPr lang="en-GB" dirty="0" err="1" smtClean="0"/>
              <a:t>procédure</a:t>
            </a:r>
            <a:r>
              <a:rPr lang="en-GB" dirty="0" smtClean="0"/>
              <a:t>: </a:t>
            </a:r>
            <a:r>
              <a:rPr lang="en-GB" dirty="0" err="1" smtClean="0"/>
              <a:t>efficacité</a:t>
            </a:r>
            <a:r>
              <a:rPr lang="en-GB" dirty="0" smtClean="0"/>
              <a:t> + </a:t>
            </a:r>
            <a:r>
              <a:rPr lang="en-GB" dirty="0" err="1" smtClean="0"/>
              <a:t>cohérence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</a:t>
            </a:r>
            <a:r>
              <a:rPr lang="en-GB" dirty="0" err="1" smtClean="0"/>
              <a:t>régional</a:t>
            </a: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4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4355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Modifications</a:t>
            </a:r>
            <a:r>
              <a:rPr lang="nl-BE" dirty="0" smtClean="0"/>
              <a:t> </a:t>
            </a:r>
            <a:r>
              <a:rPr lang="nl-BE" dirty="0" err="1" smtClean="0"/>
              <a:t>fondamentales</a:t>
            </a:r>
            <a:r>
              <a:rPr lang="nl-BE" dirty="0" smtClean="0"/>
              <a:t> procédure </a:t>
            </a:r>
            <a:r>
              <a:rPr lang="nl-BE" dirty="0" err="1"/>
              <a:t>c</a:t>
            </a:r>
            <a:r>
              <a:rPr lang="nl-BE" dirty="0" err="1" smtClean="0"/>
              <a:t>lasse</a:t>
            </a:r>
            <a:r>
              <a:rPr lang="nl-BE" dirty="0" smtClean="0"/>
              <a:t> I (</a:t>
            </a:r>
            <a:r>
              <a:rPr lang="nl-BE" dirty="0" err="1" smtClean="0"/>
              <a:t>volet</a:t>
            </a:r>
            <a:r>
              <a:rPr lang="nl-BE" dirty="0" smtClean="0"/>
              <a:t> RIE)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nl-BE" dirty="0" err="1" smtClean="0"/>
              <a:t>Délimitation</a:t>
            </a:r>
            <a:r>
              <a:rPr lang="nl-BE" dirty="0" smtClean="0"/>
              <a:t> </a:t>
            </a:r>
            <a:r>
              <a:rPr lang="nl-BE" dirty="0" err="1" smtClean="0"/>
              <a:t>claire</a:t>
            </a:r>
            <a:r>
              <a:rPr lang="nl-BE" dirty="0" smtClean="0"/>
              <a:t> du </a:t>
            </a:r>
            <a:r>
              <a:rPr lang="nl-BE" dirty="0" err="1" smtClean="0"/>
              <a:t>champ</a:t>
            </a:r>
            <a:r>
              <a:rPr lang="nl-BE" dirty="0" smtClean="0"/>
              <a:t> </a:t>
            </a:r>
            <a:r>
              <a:rPr lang="nl-BE" dirty="0" err="1" smtClean="0"/>
              <a:t>d’application</a:t>
            </a:r>
            <a:r>
              <a:rPr lang="nl-BE" dirty="0" smtClean="0"/>
              <a:t> </a:t>
            </a:r>
            <a:r>
              <a:rPr lang="nl-BE" dirty="0" err="1" smtClean="0"/>
              <a:t>obligations</a:t>
            </a:r>
            <a:r>
              <a:rPr lang="nl-BE" dirty="0" smtClean="0"/>
              <a:t> RIE</a:t>
            </a:r>
          </a:p>
          <a:p>
            <a:r>
              <a:rPr lang="nl-BE" dirty="0" smtClean="0"/>
              <a:t>Evaluation RIE par </a:t>
            </a:r>
            <a:r>
              <a:rPr lang="nl-BE" dirty="0" err="1" smtClean="0"/>
              <a:t>l’Agence</a:t>
            </a:r>
            <a:r>
              <a:rPr lang="nl-BE" dirty="0" smtClean="0"/>
              <a:t> </a:t>
            </a:r>
            <a:r>
              <a:rPr lang="nl-BE" dirty="0" err="1" smtClean="0"/>
              <a:t>avant</a:t>
            </a:r>
            <a:r>
              <a:rPr lang="nl-BE" dirty="0" smtClean="0"/>
              <a:t> </a:t>
            </a:r>
            <a:r>
              <a:rPr lang="nl-BE" dirty="0" err="1" smtClean="0"/>
              <a:t>deuxième</a:t>
            </a:r>
            <a:r>
              <a:rPr lang="nl-BE" dirty="0" smtClean="0"/>
              <a:t> </a:t>
            </a:r>
            <a:r>
              <a:rPr lang="nl-BE" dirty="0" err="1" smtClean="0"/>
              <a:t>Conseil</a:t>
            </a:r>
            <a:r>
              <a:rPr lang="nl-BE" dirty="0" smtClean="0"/>
              <a:t> </a:t>
            </a:r>
            <a:r>
              <a:rPr lang="nl-BE" dirty="0" err="1" smtClean="0"/>
              <a:t>Scientifique</a:t>
            </a:r>
            <a:endParaRPr lang="nl-BE" dirty="0" smtClean="0"/>
          </a:p>
          <a:p>
            <a:r>
              <a:rPr lang="nl-BE" dirty="0" err="1" smtClean="0"/>
              <a:t>Possibilité</a:t>
            </a:r>
            <a:r>
              <a:rPr lang="nl-BE" dirty="0" smtClean="0"/>
              <a:t> de </a:t>
            </a:r>
            <a:r>
              <a:rPr lang="nl-BE" dirty="0" err="1" smtClean="0"/>
              <a:t>parcourir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</a:t>
            </a:r>
            <a:r>
              <a:rPr lang="nl-BE" dirty="0" err="1" smtClean="0"/>
              <a:t>processus</a:t>
            </a:r>
            <a:r>
              <a:rPr lang="nl-BE" dirty="0" smtClean="0"/>
              <a:t> RIE </a:t>
            </a:r>
            <a:r>
              <a:rPr lang="nl-BE" dirty="0" err="1" smtClean="0"/>
              <a:t>avant</a:t>
            </a:r>
            <a:r>
              <a:rPr lang="nl-BE" dirty="0" smtClean="0"/>
              <a:t> </a:t>
            </a:r>
            <a:r>
              <a:rPr lang="nl-BE" dirty="0" err="1" smtClean="0"/>
              <a:t>demande</a:t>
            </a:r>
            <a:r>
              <a:rPr lang="nl-BE" dirty="0" smtClean="0"/>
              <a:t> </a:t>
            </a:r>
            <a:r>
              <a:rPr lang="nl-BE" dirty="0" err="1" smtClean="0"/>
              <a:t>d’autorisation</a:t>
            </a:r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5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393658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Modifications</a:t>
            </a:r>
            <a:r>
              <a:rPr lang="nl-BE" dirty="0" smtClean="0"/>
              <a:t> procédure</a:t>
            </a:r>
            <a:br>
              <a:rPr lang="nl-BE" dirty="0" smtClean="0"/>
            </a:br>
            <a:r>
              <a:rPr lang="nl-BE" dirty="0" err="1" smtClean="0"/>
              <a:t>classe</a:t>
            </a:r>
            <a:r>
              <a:rPr lang="nl-BE" dirty="0" smtClean="0"/>
              <a:t> I (</a:t>
            </a:r>
            <a:r>
              <a:rPr lang="nl-BE" dirty="0" err="1" smtClean="0"/>
              <a:t>volet</a:t>
            </a:r>
            <a:r>
              <a:rPr lang="nl-BE" dirty="0" smtClean="0"/>
              <a:t> RIE)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Nouveau</a:t>
            </a:r>
            <a:r>
              <a:rPr lang="nl-BE" dirty="0" smtClean="0"/>
              <a:t> </a:t>
            </a:r>
            <a:r>
              <a:rPr lang="nl-BE" dirty="0" err="1" smtClean="0"/>
              <a:t>cadre</a:t>
            </a:r>
            <a:r>
              <a:rPr lang="nl-BE" dirty="0" smtClean="0"/>
              <a:t> </a:t>
            </a:r>
            <a:r>
              <a:rPr lang="nl-BE" dirty="0" err="1" smtClean="0"/>
              <a:t>formel</a:t>
            </a:r>
            <a:r>
              <a:rPr lang="nl-BE" dirty="0" smtClean="0"/>
              <a:t> pour:</a:t>
            </a:r>
          </a:p>
          <a:p>
            <a:pPr lvl="1"/>
            <a:r>
              <a:rPr lang="nl-BE" dirty="0" err="1" smtClean="0"/>
              <a:t>Exemption</a:t>
            </a:r>
            <a:r>
              <a:rPr lang="nl-BE" dirty="0" smtClean="0"/>
              <a:t> </a:t>
            </a:r>
            <a:r>
              <a:rPr lang="nl-BE" dirty="0" err="1" smtClean="0"/>
              <a:t>obligation</a:t>
            </a:r>
            <a:r>
              <a:rPr lang="nl-BE" dirty="0" smtClean="0"/>
              <a:t> RIE (</a:t>
            </a:r>
            <a:r>
              <a:rPr lang="nl-BE" dirty="0" err="1" smtClean="0"/>
              <a:t>cas</a:t>
            </a:r>
            <a:r>
              <a:rPr lang="nl-BE" dirty="0" smtClean="0"/>
              <a:t> </a:t>
            </a:r>
            <a:r>
              <a:rPr lang="nl-BE" dirty="0" err="1" smtClean="0"/>
              <a:t>exceptionnels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Note</a:t>
            </a:r>
            <a:r>
              <a:rPr lang="nl-BE" dirty="0" smtClean="0"/>
              <a:t> screening</a:t>
            </a:r>
          </a:p>
          <a:p>
            <a:pPr lvl="1"/>
            <a:r>
              <a:rPr lang="nl-BE" dirty="0" smtClean="0"/>
              <a:t>Avis </a:t>
            </a:r>
            <a:r>
              <a:rPr lang="nl-BE" dirty="0" err="1" smtClean="0"/>
              <a:t>scoping</a:t>
            </a:r>
            <a:endParaRPr lang="nl-BE" dirty="0" smtClean="0"/>
          </a:p>
          <a:p>
            <a:pPr lvl="1"/>
            <a:r>
              <a:rPr lang="nl-BE" dirty="0" err="1" smtClean="0"/>
              <a:t>Contenu</a:t>
            </a:r>
            <a:r>
              <a:rPr lang="nl-BE" dirty="0" smtClean="0"/>
              <a:t> rapport RIE</a:t>
            </a:r>
          </a:p>
          <a:p>
            <a:pPr lvl="1"/>
            <a:r>
              <a:rPr lang="nl-BE" dirty="0" err="1" smtClean="0"/>
              <a:t>Agrément</a:t>
            </a:r>
            <a:r>
              <a:rPr lang="nl-BE" dirty="0" smtClean="0"/>
              <a:t> experts RIE</a:t>
            </a:r>
          </a:p>
          <a:p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6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278662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Modifications</a:t>
            </a:r>
            <a:r>
              <a:rPr lang="nl-BE" dirty="0" smtClean="0"/>
              <a:t> procédure</a:t>
            </a:r>
            <a:br>
              <a:rPr lang="nl-BE" dirty="0" smtClean="0"/>
            </a:br>
            <a:r>
              <a:rPr lang="nl-BE" dirty="0" err="1" smtClean="0"/>
              <a:t>classe</a:t>
            </a:r>
            <a:r>
              <a:rPr lang="nl-BE" dirty="0" smtClean="0"/>
              <a:t> </a:t>
            </a:r>
            <a:r>
              <a:rPr lang="nl-BE" dirty="0"/>
              <a:t>I </a:t>
            </a:r>
            <a:r>
              <a:rPr lang="nl-BE" dirty="0" smtClean="0"/>
              <a:t>(</a:t>
            </a:r>
            <a:r>
              <a:rPr lang="nl-BE" dirty="0" err="1" smtClean="0"/>
              <a:t>volet</a:t>
            </a:r>
            <a:r>
              <a:rPr lang="nl-BE" dirty="0" smtClean="0"/>
              <a:t> RIE)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Enquête </a:t>
            </a:r>
            <a:r>
              <a:rPr lang="nl-BE" dirty="0" err="1" smtClean="0"/>
              <a:t>publique</a:t>
            </a:r>
            <a:endParaRPr lang="nl-BE" dirty="0" smtClean="0"/>
          </a:p>
          <a:p>
            <a:pPr lvl="1"/>
            <a:r>
              <a:rPr lang="nl-BE" dirty="0" smtClean="0"/>
              <a:t>Plus </a:t>
            </a:r>
            <a:r>
              <a:rPr lang="nl-BE" dirty="0" err="1" smtClean="0"/>
              <a:t>efficace</a:t>
            </a:r>
            <a:r>
              <a:rPr lang="nl-BE" dirty="0" smtClean="0"/>
              <a:t>: plus </a:t>
            </a:r>
            <a:r>
              <a:rPr lang="nl-BE" dirty="0" err="1" smtClean="0"/>
              <a:t>d’interruption</a:t>
            </a:r>
            <a:r>
              <a:rPr lang="nl-BE" dirty="0" smtClean="0"/>
              <a:t> </a:t>
            </a:r>
            <a:r>
              <a:rPr lang="nl-BE" dirty="0" err="1" smtClean="0"/>
              <a:t>durant</a:t>
            </a:r>
            <a:r>
              <a:rPr lang="nl-BE" dirty="0" smtClean="0"/>
              <a:t> </a:t>
            </a:r>
            <a:r>
              <a:rPr lang="nl-BE" dirty="0" err="1" smtClean="0"/>
              <a:t>l’été</a:t>
            </a:r>
            <a:r>
              <a:rPr lang="nl-BE" dirty="0" smtClean="0"/>
              <a:t> + plus </a:t>
            </a:r>
            <a:r>
              <a:rPr lang="nl-BE" dirty="0" err="1" smtClean="0"/>
              <a:t>d’évaluation</a:t>
            </a:r>
            <a:r>
              <a:rPr lang="nl-BE" dirty="0" smtClean="0"/>
              <a:t> par les communes</a:t>
            </a:r>
          </a:p>
          <a:p>
            <a:pPr lvl="1"/>
            <a:r>
              <a:rPr lang="nl-BE" dirty="0" smtClean="0"/>
              <a:t>Lead enquête </a:t>
            </a:r>
            <a:r>
              <a:rPr lang="nl-BE" dirty="0" err="1" smtClean="0"/>
              <a:t>publique</a:t>
            </a:r>
            <a:r>
              <a:rPr lang="nl-BE" dirty="0" smtClean="0"/>
              <a:t> par </a:t>
            </a:r>
            <a:r>
              <a:rPr lang="nl-BE" dirty="0" err="1" smtClean="0"/>
              <a:t>l’Agence</a:t>
            </a:r>
            <a:endParaRPr lang="nl-BE" dirty="0" smtClean="0"/>
          </a:p>
          <a:p>
            <a:pPr lvl="1"/>
            <a:r>
              <a:rPr lang="nl-BE" dirty="0" err="1" smtClean="0"/>
              <a:t>Centralisation</a:t>
            </a:r>
            <a:r>
              <a:rPr lang="nl-BE" dirty="0" smtClean="0"/>
              <a:t> de </a:t>
            </a:r>
            <a:r>
              <a:rPr lang="nl-BE" dirty="0" err="1" smtClean="0"/>
              <a:t>toutes</a:t>
            </a:r>
            <a:r>
              <a:rPr lang="nl-BE" dirty="0" smtClean="0"/>
              <a:t> les </a:t>
            </a:r>
            <a:r>
              <a:rPr lang="nl-BE" dirty="0" err="1" smtClean="0"/>
              <a:t>objections</a:t>
            </a:r>
            <a:endParaRPr lang="nl-BE" dirty="0" smtClean="0"/>
          </a:p>
          <a:p>
            <a:pPr lvl="1"/>
            <a:r>
              <a:rPr lang="nl-BE" dirty="0" smtClean="0"/>
              <a:t>Communication plus </a:t>
            </a:r>
            <a:r>
              <a:rPr lang="nl-BE" dirty="0" err="1" smtClean="0"/>
              <a:t>étendue</a:t>
            </a:r>
            <a:endParaRPr lang="nl-BE" dirty="0" smtClean="0"/>
          </a:p>
          <a:p>
            <a:pPr marL="457200" lvl="1" indent="0">
              <a:buNone/>
            </a:pPr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7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19790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Modifications</a:t>
            </a:r>
            <a:r>
              <a:rPr lang="nl-BE" dirty="0" smtClean="0"/>
              <a:t> procédure</a:t>
            </a:r>
            <a:br>
              <a:rPr lang="nl-BE" dirty="0" smtClean="0"/>
            </a:br>
            <a:r>
              <a:rPr lang="nl-BE" dirty="0" err="1" smtClean="0"/>
              <a:t>classe</a:t>
            </a:r>
            <a:r>
              <a:rPr lang="nl-BE" dirty="0" smtClean="0"/>
              <a:t> </a:t>
            </a:r>
            <a:r>
              <a:rPr lang="nl-BE" dirty="0"/>
              <a:t>I </a:t>
            </a:r>
            <a:r>
              <a:rPr lang="nl-BE" dirty="0" smtClean="0"/>
              <a:t>(</a:t>
            </a:r>
            <a:r>
              <a:rPr lang="nl-BE" dirty="0" err="1" smtClean="0"/>
              <a:t>volet</a:t>
            </a:r>
            <a:r>
              <a:rPr lang="nl-BE" dirty="0" smtClean="0"/>
              <a:t> RIE)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Consultation</a:t>
            </a:r>
            <a:r>
              <a:rPr lang="nl-BE" dirty="0" smtClean="0"/>
              <a:t> </a:t>
            </a:r>
            <a:r>
              <a:rPr lang="nl-BE" dirty="0" err="1" smtClean="0"/>
              <a:t>instances</a:t>
            </a:r>
            <a:r>
              <a:rPr lang="nl-BE" dirty="0" smtClean="0"/>
              <a:t> de </a:t>
            </a:r>
            <a:r>
              <a:rPr lang="nl-BE" dirty="0" err="1" smtClean="0"/>
              <a:t>conseil</a:t>
            </a:r>
            <a:endParaRPr lang="nl-BE" dirty="0" smtClean="0"/>
          </a:p>
          <a:p>
            <a:pPr lvl="1"/>
            <a:r>
              <a:rPr lang="nl-BE" dirty="0" err="1" smtClean="0"/>
              <a:t>Désignation</a:t>
            </a:r>
            <a:r>
              <a:rPr lang="nl-BE" dirty="0" smtClean="0"/>
              <a:t> </a:t>
            </a:r>
            <a:r>
              <a:rPr lang="nl-BE" dirty="0" err="1" smtClean="0"/>
              <a:t>claire</a:t>
            </a:r>
            <a:r>
              <a:rPr lang="nl-BE" dirty="0" smtClean="0"/>
              <a:t> </a:t>
            </a:r>
            <a:r>
              <a:rPr lang="nl-BE" dirty="0" err="1" smtClean="0"/>
              <a:t>qui</a:t>
            </a:r>
            <a:r>
              <a:rPr lang="nl-BE" dirty="0" smtClean="0"/>
              <a:t> + dans </a:t>
            </a:r>
            <a:r>
              <a:rPr lang="nl-BE" dirty="0" err="1" smtClean="0"/>
              <a:t>quel</a:t>
            </a:r>
            <a:r>
              <a:rPr lang="nl-BE" dirty="0" smtClean="0"/>
              <a:t> </a:t>
            </a:r>
            <a:r>
              <a:rPr lang="nl-BE" dirty="0" err="1" smtClean="0"/>
              <a:t>délai</a:t>
            </a:r>
            <a:endParaRPr lang="nl-BE" dirty="0" smtClean="0"/>
          </a:p>
          <a:p>
            <a:pPr lvl="1"/>
            <a:r>
              <a:rPr lang="nl-BE" dirty="0" smtClean="0"/>
              <a:t>Plus </a:t>
            </a:r>
            <a:r>
              <a:rPr lang="nl-BE" dirty="0" err="1" smtClean="0"/>
              <a:t>séquentiel</a:t>
            </a:r>
            <a:r>
              <a:rPr lang="nl-BE" dirty="0" smtClean="0"/>
              <a:t>, mais en </a:t>
            </a:r>
            <a:r>
              <a:rPr lang="nl-BE" dirty="0" err="1" smtClean="0"/>
              <a:t>même</a:t>
            </a:r>
            <a:r>
              <a:rPr lang="nl-BE" dirty="0" smtClean="0"/>
              <a:t> </a:t>
            </a:r>
            <a:r>
              <a:rPr lang="nl-BE" dirty="0" err="1" smtClean="0"/>
              <a:t>temps</a:t>
            </a:r>
            <a:r>
              <a:rPr lang="nl-BE" dirty="0" smtClean="0"/>
              <a:t> que </a:t>
            </a:r>
            <a:r>
              <a:rPr lang="nl-BE" dirty="0" err="1" smtClean="0"/>
              <a:t>l’enquête</a:t>
            </a:r>
            <a:r>
              <a:rPr lang="nl-BE" dirty="0" smtClean="0"/>
              <a:t> </a:t>
            </a:r>
            <a:r>
              <a:rPr lang="nl-BE" dirty="0" err="1" smtClean="0"/>
              <a:t>publique</a:t>
            </a:r>
            <a:endParaRPr lang="nl-BE" dirty="0" smtClean="0"/>
          </a:p>
          <a:p>
            <a:pPr marL="457200" lvl="1" indent="0">
              <a:buNone/>
            </a:pPr>
            <a:endParaRPr lang="nl-BE" dirty="0"/>
          </a:p>
          <a:p>
            <a:pPr marL="514350" indent="-457200"/>
            <a:r>
              <a:rPr lang="nl-BE" dirty="0" err="1" smtClean="0"/>
              <a:t>Effets</a:t>
            </a:r>
            <a:r>
              <a:rPr lang="nl-BE" dirty="0" smtClean="0"/>
              <a:t> </a:t>
            </a:r>
            <a:r>
              <a:rPr lang="nl-BE" dirty="0" err="1" smtClean="0"/>
              <a:t>transfrontaliers</a:t>
            </a:r>
            <a:r>
              <a:rPr lang="nl-BE" dirty="0" smtClean="0"/>
              <a:t> (ESPOO): </a:t>
            </a:r>
            <a:r>
              <a:rPr lang="nl-BE" dirty="0" err="1" smtClean="0"/>
              <a:t>clarification</a:t>
            </a:r>
            <a:r>
              <a:rPr lang="nl-BE" dirty="0" smtClean="0"/>
              <a:t> + </a:t>
            </a:r>
            <a:r>
              <a:rPr lang="fr-FR" dirty="0"/>
              <a:t>en même temps que l’enquête publique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altLang="fr-FR" smtClean="0"/>
              <a:t>Stakeholders meeting-22 mars 2019</a:t>
            </a: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BC9A1-8B80-44DD-87A2-82973448F143}" type="slidenum">
              <a:rPr lang="fr-BE" altLang="fr-FR" smtClean="0"/>
              <a:pPr/>
              <a:t>8</a:t>
            </a:fld>
            <a:endParaRPr lang="fr-BE" altLang="fr-FR" dirty="0"/>
          </a:p>
        </p:txBody>
      </p:sp>
    </p:spTree>
    <p:extLst>
      <p:ext uri="{BB962C8B-B14F-4D97-AF65-F5344CB8AC3E}">
        <p14:creationId xmlns:p14="http://schemas.microsoft.com/office/powerpoint/2010/main" val="25418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Décision 6"/>
          <p:cNvSpPr/>
          <p:nvPr/>
        </p:nvSpPr>
        <p:spPr>
          <a:xfrm>
            <a:off x="2824552" y="4437112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 RL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51" name="Organigramme : Document 50"/>
          <p:cNvSpPr/>
          <p:nvPr/>
        </p:nvSpPr>
        <p:spPr>
          <a:xfrm>
            <a:off x="611560" y="1490167"/>
            <a:ext cx="1079789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Vergunningsaanvraag</a:t>
            </a:r>
            <a:endParaRPr lang="fr-BE" sz="1200" dirty="0"/>
          </a:p>
        </p:txBody>
      </p:sp>
      <p:cxnSp>
        <p:nvCxnSpPr>
          <p:cNvPr id="46" name="Connecteur droit avec flèche 26"/>
          <p:cNvCxnSpPr>
            <a:stCxn id="255" idx="3"/>
            <a:endCxn id="7" idx="1"/>
          </p:cNvCxnSpPr>
          <p:nvPr/>
        </p:nvCxnSpPr>
        <p:spPr>
          <a:xfrm>
            <a:off x="1620220" y="4796559"/>
            <a:ext cx="1204332" cy="59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rganigramme : Document 50"/>
          <p:cNvSpPr/>
          <p:nvPr/>
        </p:nvSpPr>
        <p:spPr>
          <a:xfrm>
            <a:off x="520296" y="3629458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vrijstelling</a:t>
            </a:r>
            <a:r>
              <a:rPr lang="fr-BE" sz="1200" dirty="0" smtClean="0"/>
              <a:t> MER</a:t>
            </a:r>
            <a:endParaRPr lang="fr-BE" sz="1200" dirty="0"/>
          </a:p>
        </p:txBody>
      </p:sp>
      <p:sp>
        <p:nvSpPr>
          <p:cNvPr id="50" name="Interdiction 15"/>
          <p:cNvSpPr/>
          <p:nvPr/>
        </p:nvSpPr>
        <p:spPr>
          <a:xfrm>
            <a:off x="2104472" y="4257562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54" name="Connecteur droit avec flèche 43"/>
          <p:cNvCxnSpPr>
            <a:stCxn id="255" idx="0"/>
            <a:endCxn id="47" idx="2"/>
          </p:cNvCxnSpPr>
          <p:nvPr/>
        </p:nvCxnSpPr>
        <p:spPr>
          <a:xfrm rot="5400000" flipH="1" flipV="1">
            <a:off x="988102" y="4413889"/>
            <a:ext cx="301937" cy="620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rganigramme : Décision 6"/>
          <p:cNvSpPr/>
          <p:nvPr/>
        </p:nvSpPr>
        <p:spPr>
          <a:xfrm>
            <a:off x="2832281" y="2870925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II RL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70" name="Organigramme : Décision 6"/>
          <p:cNvSpPr/>
          <p:nvPr/>
        </p:nvSpPr>
        <p:spPr>
          <a:xfrm>
            <a:off x="323528" y="2693632"/>
            <a:ext cx="1643714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Vrijstelling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71" name="Connecteur droit avec flèche 26"/>
          <p:cNvCxnSpPr>
            <a:stCxn id="47" idx="0"/>
            <a:endCxn id="70" idx="2"/>
          </p:cNvCxnSpPr>
          <p:nvPr/>
        </p:nvCxnSpPr>
        <p:spPr>
          <a:xfrm rot="5400000" flipH="1" flipV="1">
            <a:off x="1035906" y="3519979"/>
            <a:ext cx="215746" cy="3212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26"/>
          <p:cNvCxnSpPr>
            <a:stCxn id="70" idx="3"/>
            <a:endCxn id="50" idx="0"/>
          </p:cNvCxnSpPr>
          <p:nvPr/>
        </p:nvCxnSpPr>
        <p:spPr>
          <a:xfrm>
            <a:off x="1967242" y="3053672"/>
            <a:ext cx="317250" cy="120389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26"/>
          <p:cNvCxnSpPr>
            <a:stCxn id="50" idx="4"/>
            <a:endCxn id="7" idx="1"/>
          </p:cNvCxnSpPr>
          <p:nvPr/>
        </p:nvCxnSpPr>
        <p:spPr>
          <a:xfrm rot="16200000" flipH="1">
            <a:off x="2464747" y="4437347"/>
            <a:ext cx="179550" cy="54006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rganigramme : Document 50"/>
          <p:cNvSpPr/>
          <p:nvPr/>
        </p:nvSpPr>
        <p:spPr>
          <a:xfrm>
            <a:off x="5119654" y="2895794"/>
            <a:ext cx="1243754" cy="681627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Screeningsnota</a:t>
            </a:r>
            <a:endParaRPr lang="fr-BE" sz="1200" dirty="0"/>
          </a:p>
        </p:txBody>
      </p:sp>
      <p:sp>
        <p:nvSpPr>
          <p:cNvPr id="92" name="Organigramme : Document 50"/>
          <p:cNvSpPr/>
          <p:nvPr/>
        </p:nvSpPr>
        <p:spPr>
          <a:xfrm>
            <a:off x="6483597" y="4530757"/>
            <a:ext cx="1079789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Ontwerp</a:t>
            </a:r>
            <a:r>
              <a:rPr lang="fr-BE" sz="1200" dirty="0" smtClean="0"/>
              <a:t> MER</a:t>
            </a:r>
            <a:endParaRPr lang="fr-BE" sz="1200" dirty="0"/>
          </a:p>
        </p:txBody>
      </p:sp>
      <p:cxnSp>
        <p:nvCxnSpPr>
          <p:cNvPr id="99" name="Connecteur droit avec flèche 26"/>
          <p:cNvCxnSpPr>
            <a:stCxn id="7" idx="3"/>
            <a:endCxn id="160" idx="1"/>
          </p:cNvCxnSpPr>
          <p:nvPr/>
        </p:nvCxnSpPr>
        <p:spPr>
          <a:xfrm flipV="1">
            <a:off x="4379045" y="4794093"/>
            <a:ext cx="987009" cy="3059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26"/>
          <p:cNvCxnSpPr>
            <a:stCxn id="7" idx="0"/>
            <a:endCxn id="162" idx="4"/>
          </p:cNvCxnSpPr>
          <p:nvPr/>
        </p:nvCxnSpPr>
        <p:spPr>
          <a:xfrm rot="16200000" flipV="1">
            <a:off x="3462814" y="4298126"/>
            <a:ext cx="277971" cy="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26"/>
          <p:cNvCxnSpPr>
            <a:stCxn id="159" idx="1"/>
            <a:endCxn id="92" idx="1"/>
          </p:cNvCxnSpPr>
          <p:nvPr/>
        </p:nvCxnSpPr>
        <p:spPr>
          <a:xfrm>
            <a:off x="5752313" y="4794094"/>
            <a:ext cx="731284" cy="304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26"/>
          <p:cNvCxnSpPr>
            <a:endCxn id="60" idx="2"/>
          </p:cNvCxnSpPr>
          <p:nvPr/>
        </p:nvCxnSpPr>
        <p:spPr>
          <a:xfrm rot="5400000" flipH="1" flipV="1">
            <a:off x="3465611" y="3727192"/>
            <a:ext cx="280104" cy="773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26"/>
          <p:cNvCxnSpPr>
            <a:stCxn id="88" idx="3"/>
            <a:endCxn id="144" idx="1"/>
          </p:cNvCxnSpPr>
          <p:nvPr/>
        </p:nvCxnSpPr>
        <p:spPr>
          <a:xfrm flipV="1">
            <a:off x="6363408" y="3234674"/>
            <a:ext cx="277275" cy="193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rganigramme : Décision 6"/>
          <p:cNvSpPr/>
          <p:nvPr/>
        </p:nvSpPr>
        <p:spPr>
          <a:xfrm>
            <a:off x="6640683" y="2874634"/>
            <a:ext cx="1243685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smtClean="0">
                <a:solidFill>
                  <a:schemeClr val="tx1"/>
                </a:solidFill>
              </a:rPr>
              <a:t>MER-</a:t>
            </a:r>
            <a:r>
              <a:rPr lang="fr-BE" sz="1050" dirty="0" err="1" smtClean="0">
                <a:solidFill>
                  <a:schemeClr val="tx1"/>
                </a:solidFill>
              </a:rPr>
              <a:t>plichtig</a:t>
            </a:r>
            <a:r>
              <a:rPr lang="fr-BE" sz="1050" dirty="0" smtClean="0">
                <a:solidFill>
                  <a:schemeClr val="tx1"/>
                </a:solidFill>
              </a:rPr>
              <a:t> (</a:t>
            </a:r>
            <a:r>
              <a:rPr lang="fr-BE" sz="1050" dirty="0" err="1" smtClean="0">
                <a:solidFill>
                  <a:schemeClr val="tx1"/>
                </a:solidFill>
              </a:rPr>
              <a:t>bijlage</a:t>
            </a:r>
            <a:r>
              <a:rPr lang="fr-BE" sz="1050" dirty="0" smtClean="0">
                <a:solidFill>
                  <a:schemeClr val="tx1"/>
                </a:solidFill>
              </a:rPr>
              <a:t> III RL)</a:t>
            </a:r>
            <a:endParaRPr lang="fr-BE" sz="1050" dirty="0">
              <a:solidFill>
                <a:schemeClr val="tx1"/>
              </a:solidFill>
            </a:endParaRPr>
          </a:p>
        </p:txBody>
      </p:sp>
      <p:grpSp>
        <p:nvGrpSpPr>
          <p:cNvPr id="158" name="Groupe 20"/>
          <p:cNvGrpSpPr/>
          <p:nvPr/>
        </p:nvGrpSpPr>
        <p:grpSpPr>
          <a:xfrm>
            <a:off x="5366054" y="4617601"/>
            <a:ext cx="386259" cy="352985"/>
            <a:chOff x="5864770" y="1923887"/>
            <a:chExt cx="386259" cy="352985"/>
          </a:xfrm>
        </p:grpSpPr>
        <p:sp>
          <p:nvSpPr>
            <p:cNvPr id="159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162" name="Interdiction 15"/>
          <p:cNvSpPr/>
          <p:nvPr/>
        </p:nvSpPr>
        <p:spPr>
          <a:xfrm>
            <a:off x="3421778" y="3799101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07" name="Connecteur droit avec flèche 26"/>
          <p:cNvCxnSpPr>
            <a:stCxn id="60" idx="3"/>
            <a:endCxn id="88" idx="1"/>
          </p:cNvCxnSpPr>
          <p:nvPr/>
        </p:nvCxnSpPr>
        <p:spPr>
          <a:xfrm>
            <a:off x="4386774" y="3230965"/>
            <a:ext cx="732880" cy="564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avec flèche 26"/>
          <p:cNvCxnSpPr>
            <a:stCxn id="144" idx="2"/>
            <a:endCxn id="228" idx="0"/>
          </p:cNvCxnSpPr>
          <p:nvPr/>
        </p:nvCxnSpPr>
        <p:spPr>
          <a:xfrm rot="5400000">
            <a:off x="7114324" y="3742504"/>
            <a:ext cx="295992" cy="41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oupe 20"/>
          <p:cNvGrpSpPr/>
          <p:nvPr/>
        </p:nvGrpSpPr>
        <p:grpSpPr>
          <a:xfrm>
            <a:off x="7097645" y="3868103"/>
            <a:ext cx="386259" cy="352985"/>
            <a:chOff x="5864770" y="1923887"/>
            <a:chExt cx="386259" cy="352985"/>
          </a:xfrm>
        </p:grpSpPr>
        <p:sp>
          <p:nvSpPr>
            <p:cNvPr id="227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31" name="Connecteur droit avec flèche 26"/>
          <p:cNvCxnSpPr>
            <a:stCxn id="228" idx="2"/>
          </p:cNvCxnSpPr>
          <p:nvPr/>
        </p:nvCxnSpPr>
        <p:spPr>
          <a:xfrm rot="5400000">
            <a:off x="7094306" y="4362950"/>
            <a:ext cx="332274" cy="334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avec flèche 26"/>
          <p:cNvCxnSpPr>
            <a:endCxn id="238" idx="4"/>
          </p:cNvCxnSpPr>
          <p:nvPr/>
        </p:nvCxnSpPr>
        <p:spPr>
          <a:xfrm rot="5400000" flipH="1" flipV="1">
            <a:off x="1077647" y="2630970"/>
            <a:ext cx="139192" cy="3716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7" name="Groupe 20"/>
          <p:cNvGrpSpPr/>
          <p:nvPr/>
        </p:nvGrpSpPr>
        <p:grpSpPr>
          <a:xfrm>
            <a:off x="1009824" y="2210247"/>
            <a:ext cx="383157" cy="352985"/>
            <a:chOff x="5867872" y="1923887"/>
            <a:chExt cx="383157" cy="352985"/>
          </a:xfrm>
        </p:grpSpPr>
        <p:sp>
          <p:nvSpPr>
            <p:cNvPr id="238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ZoneTexte 16"/>
            <p:cNvSpPr txBox="1"/>
            <p:nvPr/>
          </p:nvSpPr>
          <p:spPr>
            <a:xfrm>
              <a:off x="5867872" y="1951364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255" name="Rectangle 254"/>
          <p:cNvSpPr/>
          <p:nvPr/>
        </p:nvSpPr>
        <p:spPr>
          <a:xfrm>
            <a:off x="651715" y="4567959"/>
            <a:ext cx="968505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smtClean="0"/>
              <a:t>PROJECT</a:t>
            </a:r>
            <a:endParaRPr lang="fr-BE" sz="1200" dirty="0"/>
          </a:p>
        </p:txBody>
      </p:sp>
      <p:sp>
        <p:nvSpPr>
          <p:cNvPr id="259" name="Interdiction 15"/>
          <p:cNvSpPr/>
          <p:nvPr/>
        </p:nvSpPr>
        <p:spPr>
          <a:xfrm>
            <a:off x="3429507" y="2213656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60" name="Connecteur droit avec flèche 26"/>
          <p:cNvCxnSpPr>
            <a:endCxn id="259" idx="4"/>
          </p:cNvCxnSpPr>
          <p:nvPr/>
        </p:nvCxnSpPr>
        <p:spPr>
          <a:xfrm rot="16200000" flipV="1">
            <a:off x="3456518" y="2726706"/>
            <a:ext cx="306021" cy="1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rganigramme : Document 50"/>
          <p:cNvSpPr/>
          <p:nvPr/>
        </p:nvSpPr>
        <p:spPr>
          <a:xfrm>
            <a:off x="2968206" y="5443611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scopingadvies</a:t>
            </a:r>
            <a:endParaRPr lang="fr-BE" sz="1200" dirty="0"/>
          </a:p>
        </p:txBody>
      </p:sp>
      <p:sp>
        <p:nvSpPr>
          <p:cNvPr id="264" name="Organigramme : Document 45"/>
          <p:cNvSpPr/>
          <p:nvPr/>
        </p:nvSpPr>
        <p:spPr>
          <a:xfrm>
            <a:off x="6548703" y="5540667"/>
            <a:ext cx="968505" cy="490990"/>
          </a:xfrm>
          <a:prstGeom prst="flowChart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>
                <a:solidFill>
                  <a:schemeClr val="tx1"/>
                </a:solidFill>
              </a:rPr>
              <a:t>Scoping</a:t>
            </a:r>
            <a:r>
              <a:rPr lang="fr-BE" sz="1200" dirty="0" smtClean="0">
                <a:solidFill>
                  <a:schemeClr val="tx1"/>
                </a:solidFill>
              </a:rPr>
              <a:t> </a:t>
            </a:r>
            <a:r>
              <a:rPr lang="fr-BE" sz="1200" dirty="0" err="1" smtClean="0">
                <a:solidFill>
                  <a:schemeClr val="tx1"/>
                </a:solidFill>
              </a:rPr>
              <a:t>advies</a:t>
            </a:r>
            <a:endParaRPr lang="fr-BE" sz="1200" dirty="0">
              <a:solidFill>
                <a:schemeClr val="tx1"/>
              </a:solidFill>
            </a:endParaRPr>
          </a:p>
        </p:txBody>
      </p:sp>
      <p:sp>
        <p:nvSpPr>
          <p:cNvPr id="267" name="Organigramme : Décision 6"/>
          <p:cNvSpPr/>
          <p:nvPr/>
        </p:nvSpPr>
        <p:spPr>
          <a:xfrm>
            <a:off x="4615393" y="5427640"/>
            <a:ext cx="1554493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Procedure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Scoping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268" name="Connecteur droit avec flèche 26"/>
          <p:cNvCxnSpPr>
            <a:stCxn id="263" idx="3"/>
            <a:endCxn id="267" idx="1"/>
          </p:cNvCxnSpPr>
          <p:nvPr/>
        </p:nvCxnSpPr>
        <p:spPr>
          <a:xfrm>
            <a:off x="4211960" y="5784425"/>
            <a:ext cx="403433" cy="325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eur droit avec flèche 26"/>
          <p:cNvCxnSpPr>
            <a:stCxn id="267" idx="3"/>
            <a:endCxn id="264" idx="1"/>
          </p:cNvCxnSpPr>
          <p:nvPr/>
        </p:nvCxnSpPr>
        <p:spPr>
          <a:xfrm flipV="1">
            <a:off x="6169886" y="5786162"/>
            <a:ext cx="378817" cy="151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eur droit avec flèche 26"/>
          <p:cNvCxnSpPr>
            <a:stCxn id="264" idx="0"/>
            <a:endCxn id="92" idx="2"/>
          </p:cNvCxnSpPr>
          <p:nvPr/>
        </p:nvCxnSpPr>
        <p:spPr>
          <a:xfrm rot="16200000" flipV="1">
            <a:off x="6772041" y="5279752"/>
            <a:ext cx="512366" cy="946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Interdiction 15"/>
          <p:cNvSpPr/>
          <p:nvPr/>
        </p:nvSpPr>
        <p:spPr>
          <a:xfrm>
            <a:off x="7078751" y="2285664"/>
            <a:ext cx="360040" cy="36004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500" b="1" dirty="0">
              <a:solidFill>
                <a:schemeClr val="tx1"/>
              </a:solidFill>
            </a:endParaRPr>
          </a:p>
        </p:txBody>
      </p:sp>
      <p:cxnSp>
        <p:nvCxnSpPr>
          <p:cNvPr id="279" name="Connecteur droit avec flèche 26"/>
          <p:cNvCxnSpPr>
            <a:stCxn id="238" idx="8"/>
            <a:endCxn id="51" idx="2"/>
          </p:cNvCxnSpPr>
          <p:nvPr/>
        </p:nvCxnSpPr>
        <p:spPr>
          <a:xfrm rot="5400000" flipH="1" flipV="1">
            <a:off x="1039010" y="2097802"/>
            <a:ext cx="222536" cy="235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cteur droit avec flèche 26"/>
          <p:cNvCxnSpPr>
            <a:stCxn id="259" idx="0"/>
            <a:endCxn id="51" idx="3"/>
          </p:cNvCxnSpPr>
          <p:nvPr/>
        </p:nvCxnSpPr>
        <p:spPr>
          <a:xfrm rot="16200000" flipV="1">
            <a:off x="2421885" y="1026014"/>
            <a:ext cx="457106" cy="191817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cteur droit avec flèche 26"/>
          <p:cNvCxnSpPr/>
          <p:nvPr/>
        </p:nvCxnSpPr>
        <p:spPr>
          <a:xfrm rot="16200000" flipV="1">
            <a:off x="4256196" y="1654531"/>
            <a:ext cx="1143817" cy="1356294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eur droit avec flèche 26"/>
          <p:cNvCxnSpPr>
            <a:endCxn id="278" idx="4"/>
          </p:cNvCxnSpPr>
          <p:nvPr/>
        </p:nvCxnSpPr>
        <p:spPr>
          <a:xfrm rot="16200000" flipV="1">
            <a:off x="7141788" y="2762687"/>
            <a:ext cx="237722" cy="375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necteur droit avec flèche 26"/>
          <p:cNvCxnSpPr>
            <a:stCxn id="278" idx="0"/>
          </p:cNvCxnSpPr>
          <p:nvPr/>
        </p:nvCxnSpPr>
        <p:spPr>
          <a:xfrm rot="16200000" flipV="1">
            <a:off x="6442959" y="1469851"/>
            <a:ext cx="549152" cy="108247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avec flèche 26"/>
          <p:cNvCxnSpPr>
            <a:stCxn id="92" idx="3"/>
            <a:endCxn id="308" idx="2"/>
          </p:cNvCxnSpPr>
          <p:nvPr/>
        </p:nvCxnSpPr>
        <p:spPr>
          <a:xfrm flipV="1">
            <a:off x="7563386" y="934603"/>
            <a:ext cx="659913" cy="386253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Organigramme : Document 50"/>
          <p:cNvSpPr/>
          <p:nvPr/>
        </p:nvSpPr>
        <p:spPr>
          <a:xfrm>
            <a:off x="7601422" y="298039"/>
            <a:ext cx="1243754" cy="681627"/>
          </a:xfrm>
          <a:prstGeom prst="flowChartDocumen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Verzoek</a:t>
            </a:r>
            <a:r>
              <a:rPr lang="fr-BE" sz="1200" dirty="0" smtClean="0"/>
              <a:t> </a:t>
            </a:r>
            <a:r>
              <a:rPr lang="fr-BE" sz="1200" dirty="0" err="1" smtClean="0"/>
              <a:t>voorafgaande</a:t>
            </a:r>
            <a:r>
              <a:rPr lang="fr-BE" sz="1200" dirty="0" smtClean="0"/>
              <a:t> </a:t>
            </a:r>
            <a:r>
              <a:rPr lang="fr-BE" sz="1200" dirty="0" err="1" smtClean="0"/>
              <a:t>goedkeuring</a:t>
            </a:r>
            <a:endParaRPr lang="fr-BE" sz="1200" dirty="0"/>
          </a:p>
        </p:txBody>
      </p:sp>
      <p:sp>
        <p:nvSpPr>
          <p:cNvPr id="313" name="Organigramme : Décision 6"/>
          <p:cNvSpPr/>
          <p:nvPr/>
        </p:nvSpPr>
        <p:spPr>
          <a:xfrm>
            <a:off x="5683763" y="155955"/>
            <a:ext cx="1627616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Openbaar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Onderzoek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314" name="Organigramme : Décision 6"/>
          <p:cNvSpPr/>
          <p:nvPr/>
        </p:nvSpPr>
        <p:spPr>
          <a:xfrm>
            <a:off x="5718526" y="952680"/>
            <a:ext cx="1568669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Advies-instanties</a:t>
            </a:r>
            <a:r>
              <a:rPr lang="fr-BE" sz="1050" dirty="0" smtClean="0">
                <a:solidFill>
                  <a:schemeClr val="tx1"/>
                </a:solidFill>
              </a:rPr>
              <a:t> </a:t>
            </a:r>
            <a:r>
              <a:rPr lang="fr-BE" sz="1050" dirty="0" err="1" smtClean="0">
                <a:solidFill>
                  <a:schemeClr val="tx1"/>
                </a:solidFill>
              </a:rPr>
              <a:t>mbt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sp>
        <p:nvSpPr>
          <p:cNvPr id="315" name="Organigramme : Décision 6"/>
          <p:cNvSpPr/>
          <p:nvPr/>
        </p:nvSpPr>
        <p:spPr>
          <a:xfrm>
            <a:off x="3856963" y="160592"/>
            <a:ext cx="1568669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Beslissing</a:t>
            </a:r>
            <a:r>
              <a:rPr lang="fr-BE" sz="1050" dirty="0" smtClean="0">
                <a:solidFill>
                  <a:schemeClr val="tx1"/>
                </a:solidFill>
              </a:rPr>
              <a:t> FANC </a:t>
            </a:r>
            <a:r>
              <a:rPr lang="fr-BE" sz="1050" dirty="0" err="1" smtClean="0">
                <a:solidFill>
                  <a:schemeClr val="tx1"/>
                </a:solidFill>
              </a:rPr>
              <a:t>mbt</a:t>
            </a:r>
            <a:r>
              <a:rPr lang="fr-BE" sz="1050" dirty="0" smtClean="0">
                <a:solidFill>
                  <a:schemeClr val="tx1"/>
                </a:solidFill>
              </a:rPr>
              <a:t> MER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16" name="Connecteur droit avec flèche 26"/>
          <p:cNvCxnSpPr>
            <a:stCxn id="308" idx="1"/>
            <a:endCxn id="313" idx="3"/>
          </p:cNvCxnSpPr>
          <p:nvPr/>
        </p:nvCxnSpPr>
        <p:spPr>
          <a:xfrm rot="10800000">
            <a:off x="7311380" y="515995"/>
            <a:ext cx="290043" cy="12285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cteur droit avec flèche 26"/>
          <p:cNvCxnSpPr>
            <a:stCxn id="308" idx="1"/>
            <a:endCxn id="314" idx="3"/>
          </p:cNvCxnSpPr>
          <p:nvPr/>
        </p:nvCxnSpPr>
        <p:spPr>
          <a:xfrm rot="10800000" flipV="1">
            <a:off x="7287196" y="638852"/>
            <a:ext cx="314227" cy="67386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cteur droit avec flèche 26"/>
          <p:cNvCxnSpPr>
            <a:stCxn id="308" idx="2"/>
            <a:endCxn id="51" idx="3"/>
          </p:cNvCxnSpPr>
          <p:nvPr/>
        </p:nvCxnSpPr>
        <p:spPr>
          <a:xfrm rot="5400000">
            <a:off x="4546351" y="-1920399"/>
            <a:ext cx="821947" cy="6531950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Organigramme : Décision 6"/>
          <p:cNvSpPr/>
          <p:nvPr/>
        </p:nvSpPr>
        <p:spPr>
          <a:xfrm>
            <a:off x="189976" y="173489"/>
            <a:ext cx="1931746" cy="720080"/>
          </a:xfrm>
          <a:prstGeom prst="flowChartDecis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50" dirty="0" err="1" smtClean="0">
                <a:solidFill>
                  <a:schemeClr val="tx1"/>
                </a:solidFill>
              </a:rPr>
              <a:t>Vergunnings-procedure</a:t>
            </a:r>
            <a:endParaRPr lang="fr-BE" sz="1050" dirty="0">
              <a:solidFill>
                <a:schemeClr val="tx1"/>
              </a:solidFill>
            </a:endParaRPr>
          </a:p>
        </p:txBody>
      </p:sp>
      <p:cxnSp>
        <p:nvCxnSpPr>
          <p:cNvPr id="336" name="Connecteur droit avec flèche 26"/>
          <p:cNvCxnSpPr>
            <a:stCxn id="313" idx="1"/>
            <a:endCxn id="315" idx="3"/>
          </p:cNvCxnSpPr>
          <p:nvPr/>
        </p:nvCxnSpPr>
        <p:spPr>
          <a:xfrm rot="10800000" flipV="1">
            <a:off x="5425633" y="515994"/>
            <a:ext cx="258131" cy="4637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Connecteur droit avec flèche 26"/>
          <p:cNvCxnSpPr>
            <a:stCxn id="51" idx="0"/>
            <a:endCxn id="335" idx="2"/>
          </p:cNvCxnSpPr>
          <p:nvPr/>
        </p:nvCxnSpPr>
        <p:spPr>
          <a:xfrm rot="5400000" flipH="1" flipV="1">
            <a:off x="855353" y="1189671"/>
            <a:ext cx="596598" cy="4394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onnecteur droit avec flèche 26"/>
          <p:cNvCxnSpPr>
            <a:stCxn id="315" idx="1"/>
            <a:endCxn id="345" idx="3"/>
          </p:cNvCxnSpPr>
          <p:nvPr/>
        </p:nvCxnSpPr>
        <p:spPr>
          <a:xfrm rot="10800000">
            <a:off x="3593173" y="518240"/>
            <a:ext cx="263790" cy="2393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Organigramme : Document 50"/>
          <p:cNvSpPr/>
          <p:nvPr/>
        </p:nvSpPr>
        <p:spPr>
          <a:xfrm>
            <a:off x="2415895" y="251856"/>
            <a:ext cx="1177278" cy="532766"/>
          </a:xfrm>
          <a:prstGeom prst="flowChartDocumen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 err="1" smtClean="0"/>
              <a:t>GoedgekeurdeMER</a:t>
            </a:r>
            <a:endParaRPr lang="fr-BE" sz="1200" dirty="0"/>
          </a:p>
        </p:txBody>
      </p:sp>
      <p:cxnSp>
        <p:nvCxnSpPr>
          <p:cNvPr id="348" name="Connecteur droit avec flèche 26"/>
          <p:cNvCxnSpPr>
            <a:stCxn id="345" idx="1"/>
            <a:endCxn id="335" idx="3"/>
          </p:cNvCxnSpPr>
          <p:nvPr/>
        </p:nvCxnSpPr>
        <p:spPr>
          <a:xfrm rot="10800000" flipV="1">
            <a:off x="2121723" y="518239"/>
            <a:ext cx="294173" cy="15290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e 20"/>
          <p:cNvGrpSpPr/>
          <p:nvPr/>
        </p:nvGrpSpPr>
        <p:grpSpPr>
          <a:xfrm>
            <a:off x="4473773" y="3024020"/>
            <a:ext cx="386259" cy="352985"/>
            <a:chOff x="5864770" y="1923887"/>
            <a:chExt cx="386259" cy="352985"/>
          </a:xfrm>
        </p:grpSpPr>
        <p:sp>
          <p:nvSpPr>
            <p:cNvPr id="66" name="Décagone 14"/>
            <p:cNvSpPr/>
            <p:nvPr/>
          </p:nvSpPr>
          <p:spPr>
            <a:xfrm>
              <a:off x="5878413" y="1923887"/>
              <a:ext cx="372616" cy="352985"/>
            </a:xfrm>
            <a:prstGeom prst="decago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16"/>
            <p:cNvSpPr txBox="1"/>
            <p:nvPr/>
          </p:nvSpPr>
          <p:spPr>
            <a:xfrm>
              <a:off x="5864770" y="1946490"/>
              <a:ext cx="328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dirty="0" err="1" smtClean="0">
                  <a:solidFill>
                    <a:srgbClr val="FFFF00"/>
                  </a:solidFill>
                </a:rPr>
                <a:t>Ja</a:t>
              </a:r>
              <a:endParaRPr lang="fr-BE" dirty="0">
                <a:solidFill>
                  <a:srgbClr val="FFFF00"/>
                </a:solidFill>
              </a:endParaRPr>
            </a:p>
          </p:txBody>
        </p:sp>
      </p:grpSp>
      <p:sp>
        <p:nvSpPr>
          <p:cNvPr id="68" name="ZoneTexte 34"/>
          <p:cNvSpPr txBox="1"/>
          <p:nvPr/>
        </p:nvSpPr>
        <p:spPr>
          <a:xfrm>
            <a:off x="4029529" y="3880636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27/4 §2</a:t>
            </a:r>
          </a:p>
        </p:txBody>
      </p:sp>
      <p:sp>
        <p:nvSpPr>
          <p:cNvPr id="69" name="ZoneTexte 34"/>
          <p:cNvSpPr txBox="1"/>
          <p:nvPr/>
        </p:nvSpPr>
        <p:spPr>
          <a:xfrm>
            <a:off x="5515387" y="2225998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§2</a:t>
            </a:r>
          </a:p>
        </p:txBody>
      </p:sp>
      <p:sp>
        <p:nvSpPr>
          <p:cNvPr id="72" name="ZoneTexte 34"/>
          <p:cNvSpPr txBox="1"/>
          <p:nvPr/>
        </p:nvSpPr>
        <p:spPr>
          <a:xfrm>
            <a:off x="1232384" y="3282502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27/8</a:t>
            </a:r>
          </a:p>
        </p:txBody>
      </p:sp>
      <p:sp>
        <p:nvSpPr>
          <p:cNvPr id="73" name="ZoneTexte 33"/>
          <p:cNvSpPr txBox="1"/>
          <p:nvPr/>
        </p:nvSpPr>
        <p:spPr>
          <a:xfrm>
            <a:off x="1746977" y="5701447"/>
            <a:ext cx="1165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27/5 §4+5</a:t>
            </a:r>
          </a:p>
        </p:txBody>
      </p:sp>
      <p:sp>
        <p:nvSpPr>
          <p:cNvPr id="74" name="ZoneTexte 34"/>
          <p:cNvSpPr txBox="1"/>
          <p:nvPr/>
        </p:nvSpPr>
        <p:spPr>
          <a:xfrm>
            <a:off x="7287195" y="12400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dirty="0" err="1" smtClean="0">
                <a:solidFill>
                  <a:srgbClr val="A50021"/>
                </a:solidFill>
              </a:rPr>
              <a:t>Wet</a:t>
            </a:r>
            <a:r>
              <a:rPr lang="fr-BE" sz="1100" dirty="0" smtClean="0">
                <a:solidFill>
                  <a:srgbClr val="A50021"/>
                </a:solidFill>
              </a:rPr>
              <a:t> 27/6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Stakeholders meeting-22 mars 2019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23D17-21F2-42B3-974B-FB36646A89D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55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" grpId="0" animBg="1"/>
      <p:bldP spid="47" grpId="0" animBg="1"/>
      <p:bldP spid="50" grpId="0" animBg="1"/>
      <p:bldP spid="60" grpId="0" animBg="1"/>
      <p:bldP spid="70" grpId="0" animBg="1"/>
      <p:bldP spid="88" grpId="0" animBg="1"/>
      <p:bldP spid="92" grpId="0" animBg="1"/>
      <p:bldP spid="144" grpId="0" animBg="1"/>
      <p:bldP spid="162" grpId="0" animBg="1"/>
      <p:bldP spid="259" grpId="0" animBg="1"/>
      <p:bldP spid="263" grpId="0" animBg="1"/>
      <p:bldP spid="264" grpId="0" animBg="1"/>
      <p:bldP spid="267" grpId="0" animBg="1"/>
      <p:bldP spid="278" grpId="0" animBg="1"/>
      <p:bldP spid="308" grpId="0" animBg="1"/>
      <p:bldP spid="313" grpId="0" animBg="1"/>
      <p:bldP spid="314" grpId="0" animBg="1"/>
      <p:bldP spid="315" grpId="0" animBg="1"/>
      <p:bldP spid="335" grpId="0" animBg="1"/>
      <p:bldP spid="345" grpId="0" animBg="1"/>
      <p:bldP spid="68" grpId="0"/>
      <p:bldP spid="69" grpId="0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FANC_presentation_EN">
  <a:themeElements>
    <a:clrScheme name="draft_presentation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raft_presentation_templat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BE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BE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draft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raft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raft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61a6baf-3557-4909-9ae0-330e075e49e7">REGINI-60-39</_dlc_DocId>
    <_dlc_DocIdUrl xmlns="261a6baf-3557-4909-9ae0-330e075e49e7">
      <Url>http://dms.fanc.be/sites/RI/RIWG124/_layouts/DocIdRedir.aspx?ID=REGINI-60-39</Url>
      <Description>REGINI-60-39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BC3C15FE63FB409ABC9018BF46F9EB" ma:contentTypeVersion="0" ma:contentTypeDescription="Create a new document." ma:contentTypeScope="" ma:versionID="9cf179a9cc15082ad3be618fe4b995b9">
  <xsd:schema xmlns:xsd="http://www.w3.org/2001/XMLSchema" xmlns:xs="http://www.w3.org/2001/XMLSchema" xmlns:p="http://schemas.microsoft.com/office/2006/metadata/properties" xmlns:ns2="261a6baf-3557-4909-9ae0-330e075e49e7" targetNamespace="http://schemas.microsoft.com/office/2006/metadata/properties" ma:root="true" ma:fieldsID="9e0aaabe38ce7039594dd1165f2cb314" ns2:_="">
    <xsd:import namespace="261a6baf-3557-4909-9ae0-330e075e49e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a6baf-3557-4909-9ae0-330e075e49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1F8353-BC71-4E46-94D5-C8FBFE43599A}"/>
</file>

<file path=customXml/itemProps2.xml><?xml version="1.0" encoding="utf-8"?>
<ds:datastoreItem xmlns:ds="http://schemas.openxmlformats.org/officeDocument/2006/customXml" ds:itemID="{CA0774E3-2205-4801-A320-068A2F43D527}"/>
</file>

<file path=customXml/itemProps3.xml><?xml version="1.0" encoding="utf-8"?>
<ds:datastoreItem xmlns:ds="http://schemas.openxmlformats.org/officeDocument/2006/customXml" ds:itemID="{501B835C-72F8-4A73-AC80-BF8C79B2CBED}"/>
</file>

<file path=customXml/itemProps4.xml><?xml version="1.0" encoding="utf-8"?>
<ds:datastoreItem xmlns:ds="http://schemas.openxmlformats.org/officeDocument/2006/customXml" ds:itemID="{A595151B-2F01-452E-A1F2-59C3715859C2}"/>
</file>

<file path=docProps/app.xml><?xml version="1.0" encoding="utf-8"?>
<Properties xmlns="http://schemas.openxmlformats.org/officeDocument/2006/extended-properties" xmlns:vt="http://schemas.openxmlformats.org/officeDocument/2006/docPropsVTypes">
  <Template>FANC_presentation_EN</Template>
  <TotalTime>534</TotalTime>
  <Words>726</Words>
  <Application>Microsoft Office PowerPoint</Application>
  <PresentationFormat>On-screen Show (4:3)</PresentationFormat>
  <Paragraphs>268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Tahoma</vt:lpstr>
      <vt:lpstr>FANC_presentation_EN</vt:lpstr>
      <vt:lpstr>PowerPoint Presentation</vt:lpstr>
      <vt:lpstr>Scope</vt:lpstr>
      <vt:lpstr>Transposition directive RIE</vt:lpstr>
      <vt:lpstr>Transposition directive RIE</vt:lpstr>
      <vt:lpstr>Modifications fondamentales procédure classe I (volet RIE)</vt:lpstr>
      <vt:lpstr>Modifications procédure classe I (volet RIE)</vt:lpstr>
      <vt:lpstr>Modifications procédure classe I (volet RIE)</vt:lpstr>
      <vt:lpstr>Modifications procédure classe I (volet RIE)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Update articles RGPRI procédure d’autorisation classe I</vt:lpstr>
      <vt:lpstr>Update autres articles RGPRI </vt:lpstr>
      <vt:lpstr>Update autres articles RGPRI </vt:lpstr>
      <vt:lpstr>Update autres articles RGPRI </vt:lpstr>
      <vt:lpstr>Update autres articles RGPRI </vt:lpstr>
      <vt:lpstr>Conclusion &amp; Next Steps</vt:lpstr>
      <vt:lpstr>Conclusion &amp; Next Steps</vt:lpstr>
    </vt:vector>
  </TitlesOfParts>
  <Company>FANC-AFCN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MALDAGUE Thierry</dc:creator>
  <cp:lastModifiedBy>CREEMERS Joris</cp:lastModifiedBy>
  <cp:revision>64</cp:revision>
  <dcterms:created xsi:type="dcterms:W3CDTF">2018-12-19T13:44:36Z</dcterms:created>
  <dcterms:modified xsi:type="dcterms:W3CDTF">2019-03-21T17:39:03Z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0x01010032BC3C15FE63FB409ABC9018BF46F9EB</vt:lpwstr>
  </property>
  <property fmtid="{D5CDD505-2E9C-101B-9397-08002B2CF9AE}" pid="3" name="_dlc_DocIdItemGuid">
    <vt:lpwstr>91a9a438-8fac-4f68-86c7-14004faeb252</vt:lpwstr>
  </property>
</Properties>
</file>